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314" r:id="rId3"/>
    <p:sldId id="333" r:id="rId4"/>
    <p:sldId id="290" r:id="rId5"/>
    <p:sldId id="326" r:id="rId6"/>
    <p:sldId id="308" r:id="rId7"/>
    <p:sldId id="311" r:id="rId8"/>
    <p:sldId id="309" r:id="rId9"/>
    <p:sldId id="306" r:id="rId10"/>
    <p:sldId id="328" r:id="rId11"/>
    <p:sldId id="305" r:id="rId12"/>
    <p:sldId id="330" r:id="rId13"/>
    <p:sldId id="331" r:id="rId14"/>
    <p:sldId id="329" r:id="rId15"/>
    <p:sldId id="334" r:id="rId16"/>
    <p:sldId id="332" r:id="rId17"/>
    <p:sldId id="259" r:id="rId18"/>
    <p:sldId id="313" r:id="rId19"/>
    <p:sldId id="335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E3D13A41-2FB4-7E49-BC42-1FD5423F3F89}">
          <p14:sldIdLst>
            <p14:sldId id="263"/>
            <p14:sldId id="314"/>
            <p14:sldId id="333"/>
            <p14:sldId id="290"/>
            <p14:sldId id="326"/>
            <p14:sldId id="308"/>
            <p14:sldId id="311"/>
            <p14:sldId id="309"/>
            <p14:sldId id="306"/>
            <p14:sldId id="328"/>
            <p14:sldId id="305"/>
            <p14:sldId id="330"/>
            <p14:sldId id="331"/>
            <p14:sldId id="329"/>
            <p14:sldId id="334"/>
            <p14:sldId id="332"/>
            <p14:sldId id="259"/>
            <p14:sldId id="313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9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440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075" y="77"/>
      </p:cViewPr>
      <p:guideLst>
        <p:guide orient="horz" pos="3599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A771F-C27E-414A-AD93-1227D4FC57B8}" type="datetime1">
              <a:rPr lang="sv-SE" smtClean="0"/>
              <a:pPr/>
              <a:t>2017-11-06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C11FE-0F59-4E4C-9E02-B28DA99CD510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0327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327C5-9321-A146-8259-69E346E0E72F}" type="datetime1">
              <a:rPr lang="sv-SE" smtClean="0"/>
              <a:pPr/>
              <a:t>2017-11-06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7E119-AC32-7C43-92C9-3405515D893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222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857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7E119-AC32-7C43-92C9-3405515D8931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4523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5"/>
            <a:ext cx="9129392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9890" y="1280403"/>
            <a:ext cx="7517808" cy="2690944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2223" y="20616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B98CBB09-16E9-0F49-B01A-46A60E72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0" hasCustomPrompt="1"/>
          </p:nvPr>
        </p:nvSpPr>
        <p:spPr>
          <a:xfrm>
            <a:off x="426599" y="4678427"/>
            <a:ext cx="4596289" cy="22968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Name</a:t>
            </a:r>
            <a:endParaRPr lang="sv-SE" dirty="0"/>
          </a:p>
        </p:txBody>
      </p:sp>
      <p:sp>
        <p:nvSpPr>
          <p:cNvPr id="19" name="textruta 18"/>
          <p:cNvSpPr txBox="1"/>
          <p:nvPr userDrawn="1"/>
        </p:nvSpPr>
        <p:spPr>
          <a:xfrm>
            <a:off x="431804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23" name="Platshållare för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426599" y="4918647"/>
            <a:ext cx="4596289" cy="171761"/>
          </a:xfrm>
          <a:prstGeom prst="rect">
            <a:avLst/>
          </a:prstGeom>
        </p:spPr>
        <p:txBody>
          <a:bodyPr vert="horz" tIns="0" bIns="0"/>
          <a:lstStyle>
            <a:lvl1pPr marL="0" indent="0">
              <a:buNone/>
              <a:defRPr sz="10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24" name="Platshållare för text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8055" y="5090409"/>
            <a:ext cx="4594834" cy="150944"/>
          </a:xfrm>
          <a:prstGeom prst="rect">
            <a:avLst/>
          </a:prstGeom>
        </p:spPr>
        <p:txBody>
          <a:bodyPr vert="horz" tIns="0" bIns="0"/>
          <a:lstStyle>
            <a:lvl1pPr marL="0" indent="0">
              <a:spcBef>
                <a:spcPts val="0"/>
              </a:spcBef>
              <a:buNone/>
              <a:defRPr sz="800">
                <a:solidFill>
                  <a:srgbClr val="FFFFFF"/>
                </a:solidFill>
              </a:defRPr>
            </a:lvl1pPr>
            <a:lvl2pPr marL="0" indent="0"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buNone/>
              <a:defRPr sz="10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5540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1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Tx/>
              <a:buNone/>
              <a:defRPr sz="200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1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 2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598566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/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innehåll 5"/>
          <p:cNvSpPr>
            <a:spLocks noGrp="1"/>
          </p:cNvSpPr>
          <p:nvPr>
            <p:ph sz="quarter" idx="10" hasCustomPrompt="1"/>
          </p:nvPr>
        </p:nvSpPr>
        <p:spPr>
          <a:xfrm>
            <a:off x="799890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 baseline="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5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4604793" y="1185152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 baseline="0"/>
            </a:lvl1pPr>
            <a:lvl2pPr marL="742950" indent="-285750">
              <a:buFont typeface="Arial"/>
              <a:buChar char="•"/>
              <a:defRPr sz="1800" baseline="0"/>
            </a:lvl2pPr>
            <a:lvl3pPr>
              <a:defRPr sz="1600"/>
            </a:lvl3pPr>
            <a:lvl4pPr marL="1600200" indent="-228600">
              <a:buFont typeface="Arial"/>
              <a:buChar char="•"/>
              <a:defRPr sz="1400"/>
            </a:lvl4pPr>
            <a:lvl5pPr marL="2057400" indent="-228600">
              <a:buFont typeface="Arial"/>
              <a:buChar char="•"/>
              <a:defRPr sz="1200"/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6" name="textruta 5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4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50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arrowhead powerpointmall_NY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</p:spPr>
      </p:pic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rgbClr val="FFFFFF"/>
                </a:solidFill>
              </a:rPr>
              <a:t>www.arrowhead.eu</a:t>
            </a:r>
            <a:endParaRPr lang="sv-SE" sz="800" dirty="0">
              <a:solidFill>
                <a:srgbClr val="FFFFFF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rgbClr val="FFFFFF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1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FFFFFF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FFFFFF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FFFFFF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769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head_3 -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7444935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3598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owhead_3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4" name="Bildobjekt 3" descr="arrowhead powerpointmall_NYA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92"/>
            <a:ext cx="9155418" cy="5731292"/>
          </a:xfrm>
          <a:prstGeom prst="rect">
            <a:avLst/>
          </a:prstGeom>
        </p:spPr>
      </p:pic>
      <p:sp>
        <p:nvSpPr>
          <p:cNvPr id="5" name="textruta 4"/>
          <p:cNvSpPr txBox="1"/>
          <p:nvPr userDrawn="1"/>
        </p:nvSpPr>
        <p:spPr>
          <a:xfrm>
            <a:off x="374549" y="5168258"/>
            <a:ext cx="39666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 err="1">
                <a:solidFill>
                  <a:schemeClr val="tx1"/>
                </a:solidFill>
              </a:rPr>
              <a:t>www.arrowhead.eu</a:t>
            </a:r>
            <a:endParaRPr lang="sv-SE" sz="800" dirty="0">
              <a:solidFill>
                <a:schemeClr val="tx1"/>
              </a:solidFill>
            </a:endParaRPr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799890" y="916071"/>
            <a:ext cx="7444935" cy="520492"/>
          </a:xfrm>
          <a:prstGeom prst="rect">
            <a:avLst/>
          </a:prstGeom>
        </p:spPr>
        <p:txBody>
          <a:bodyPr vert="horz"/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8" name="Platshållare för innehåll 5"/>
          <p:cNvSpPr>
            <a:spLocks noGrp="1"/>
          </p:cNvSpPr>
          <p:nvPr>
            <p:ph sz="quarter" idx="12" hasCustomPrompt="1"/>
          </p:nvPr>
        </p:nvSpPr>
        <p:spPr>
          <a:xfrm>
            <a:off x="799890" y="1502657"/>
            <a:ext cx="3645237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9" name="Platshållare för innehåll 5"/>
          <p:cNvSpPr>
            <a:spLocks noGrp="1"/>
          </p:cNvSpPr>
          <p:nvPr>
            <p:ph sz="quarter" idx="13" hasCustomPrompt="1"/>
          </p:nvPr>
        </p:nvSpPr>
        <p:spPr>
          <a:xfrm>
            <a:off x="4658534" y="1502657"/>
            <a:ext cx="3595581" cy="3853209"/>
          </a:xfrm>
          <a:prstGeom prst="rect">
            <a:avLst/>
          </a:prstGeom>
        </p:spPr>
        <p:txBody>
          <a:bodyPr vert="horz"/>
          <a:lstStyle>
            <a:lvl1pPr marL="268288" indent="-268288">
              <a:buFont typeface="Arial" pitchFamily="34" charset="0"/>
              <a:buNone/>
              <a:defRPr sz="2000">
                <a:solidFill>
                  <a:srgbClr val="000000"/>
                </a:solidFill>
              </a:defRPr>
            </a:lvl1pPr>
            <a:lvl2pPr marL="742950" indent="-285750">
              <a:buFont typeface="Arial"/>
              <a:buChar char="•"/>
              <a:defRPr sz="18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 marL="1600200" indent="-228600">
              <a:buFont typeface="Arial"/>
              <a:buChar char="•"/>
              <a:defRPr sz="1400">
                <a:solidFill>
                  <a:srgbClr val="000000"/>
                </a:solidFill>
              </a:defRPr>
            </a:lvl4pPr>
            <a:lvl5pPr marL="2057400" indent="-228600">
              <a:buFont typeface="Arial"/>
              <a:buChar char="•"/>
              <a:defRPr sz="1200" baseline="0">
                <a:solidFill>
                  <a:srgbClr val="000000"/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text</a:t>
            </a:r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469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F59B8-2168-4291-AE65-7F129D65FFC1}" type="datetimeFigureOut">
              <a:rPr lang="hu-HU" smtClean="0"/>
              <a:t>2017. 11. 06.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A2D9E-EC3D-48B1-BCAF-FC20F7F6EEB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116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808249" y="160234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9B3E-C388-DC4F-B31A-4B360DF27421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215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3" r:id="rId7"/>
    <p:sldLayoutId id="2147483656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" y="1280403"/>
            <a:ext cx="8915822" cy="2690944"/>
          </a:xfrm>
        </p:spPr>
        <p:txBody>
          <a:bodyPr/>
          <a:lstStyle/>
          <a:p>
            <a:pPr algn="ctr"/>
            <a:r>
              <a:rPr lang="hu-HU" sz="3400" dirty="0" err="1"/>
              <a:t>Inter-Cloud</a:t>
            </a:r>
            <a:r>
              <a:rPr lang="hu-HU" sz="3400" dirty="0"/>
              <a:t> </a:t>
            </a:r>
            <a:r>
              <a:rPr lang="hu-HU" sz="3400" dirty="0" err="1"/>
              <a:t>Collaboration</a:t>
            </a:r>
            <a:r>
              <a:rPr lang="hu-HU" sz="3400" dirty="0"/>
              <a:t> in </a:t>
            </a:r>
            <a:r>
              <a:rPr lang="hu-HU" sz="3400" dirty="0" err="1"/>
              <a:t>Arrowhead</a:t>
            </a:r>
            <a:r>
              <a:rPr lang="hu-HU" sz="3400" dirty="0"/>
              <a:t> </a:t>
            </a:r>
            <a:br>
              <a:rPr lang="hu-HU" sz="3400" dirty="0"/>
            </a:br>
            <a:r>
              <a:rPr lang="hu-HU" sz="3400" dirty="0"/>
              <a:t>-- </a:t>
            </a:r>
            <a:r>
              <a:rPr lang="hu-HU" sz="3400" dirty="0" err="1"/>
              <a:t>Gatekeepers</a:t>
            </a:r>
            <a:r>
              <a:rPr lang="hu-HU" sz="3400" dirty="0"/>
              <a:t>, </a:t>
            </a:r>
            <a:r>
              <a:rPr lang="hu-HU" sz="3400" dirty="0" err="1"/>
              <a:t>Gateways</a:t>
            </a:r>
            <a:r>
              <a:rPr lang="hu-HU" sz="3400" dirty="0"/>
              <a:t>, </a:t>
            </a:r>
            <a:r>
              <a:rPr lang="hu-HU" sz="3400" dirty="0" err="1"/>
              <a:t>Brokers</a:t>
            </a:r>
            <a:r>
              <a:rPr lang="hu-HU" sz="3400" dirty="0"/>
              <a:t> --</a:t>
            </a:r>
            <a:endParaRPr lang="sv-SE" dirty="0"/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D996C86D-1849-45B1-A503-54C51C931003}"/>
              </a:ext>
            </a:extLst>
          </p:cNvPr>
          <p:cNvSpPr txBox="1">
            <a:spLocks/>
          </p:cNvSpPr>
          <p:nvPr/>
        </p:nvSpPr>
        <p:spPr>
          <a:xfrm>
            <a:off x="358649" y="3331900"/>
            <a:ext cx="3972399" cy="176335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Csaba Hegedűs (hegeduscs@aitia.ai)</a:t>
            </a:r>
          </a:p>
          <a:p>
            <a:r>
              <a:rPr lang="hu-HU" sz="2000" dirty="0"/>
              <a:t>Pál Varga (pvarga@tmit.bme.hu)</a:t>
            </a:r>
          </a:p>
          <a:p>
            <a:r>
              <a:rPr lang="hu-HU" sz="2000" dirty="0"/>
              <a:t>Nikolett Szeles</a:t>
            </a:r>
          </a:p>
          <a:p>
            <a:r>
              <a:rPr lang="hu-HU" sz="2000" dirty="0"/>
              <a:t>Zoltán </a:t>
            </a:r>
            <a:r>
              <a:rPr lang="hu-HU" sz="2000" dirty="0" err="1"/>
              <a:t>Umlauf</a:t>
            </a:r>
            <a:endParaRPr lang="hu-HU" sz="2000" dirty="0"/>
          </a:p>
          <a:p>
            <a:endParaRPr lang="hu-HU" sz="2000" dirty="0"/>
          </a:p>
          <a:p>
            <a:endParaRPr lang="sv-SE" sz="2000" dirty="0"/>
          </a:p>
        </p:txBody>
      </p:sp>
      <p:sp>
        <p:nvSpPr>
          <p:cNvPr id="6" name="Platshållare för text 3">
            <a:extLst>
              <a:ext uri="{FF2B5EF4-FFF2-40B4-BE49-F238E27FC236}">
                <a16:creationId xmlns:a16="http://schemas.microsoft.com/office/drawing/2014/main" id="{C0D7F70C-F9CE-49DC-8F57-BDE9F6454DD0}"/>
              </a:ext>
            </a:extLst>
          </p:cNvPr>
          <p:cNvSpPr txBox="1">
            <a:spLocks/>
          </p:cNvSpPr>
          <p:nvPr/>
        </p:nvSpPr>
        <p:spPr>
          <a:xfrm>
            <a:off x="5390984" y="3235796"/>
            <a:ext cx="4019716" cy="14711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dirty="0"/>
              <a:t>AITIA Inc.</a:t>
            </a:r>
          </a:p>
          <a:p>
            <a:r>
              <a:rPr lang="hu-HU" sz="2000" dirty="0"/>
              <a:t>Budapest University of </a:t>
            </a:r>
            <a:r>
              <a:rPr lang="hu-HU" sz="2000" dirty="0" err="1"/>
              <a:t>Technology</a:t>
            </a:r>
            <a:endParaRPr lang="hu-HU" sz="2000" dirty="0"/>
          </a:p>
          <a:p>
            <a:endParaRPr lang="hu-HU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419374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58A7C-C6A5-4D6E-84B5-BDB8D5E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" y="55387"/>
            <a:ext cx="7444935" cy="520492"/>
          </a:xfrm>
        </p:spPr>
        <p:txBody>
          <a:bodyPr/>
          <a:lstStyle/>
          <a:p>
            <a:r>
              <a:rPr lang="hu-HU" dirty="0"/>
              <a:t>Network </a:t>
            </a:r>
            <a:r>
              <a:rPr lang="hu-HU" dirty="0" err="1"/>
              <a:t>visibility</a:t>
            </a:r>
            <a:r>
              <a:rPr lang="hu-HU" dirty="0"/>
              <a:t> </a:t>
            </a:r>
            <a:r>
              <a:rPr lang="hu-HU" dirty="0" err="1"/>
              <a:t>issues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50AE2E-712B-4670-B217-43EE54B055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210" y="781292"/>
            <a:ext cx="7444935" cy="4743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Previously</a:t>
            </a:r>
            <a:r>
              <a:rPr lang="hu-HU" sz="1800" dirty="0"/>
              <a:t> </a:t>
            </a:r>
            <a:r>
              <a:rPr lang="hu-HU" sz="1800" dirty="0" err="1"/>
              <a:t>we</a:t>
            </a:r>
            <a:r>
              <a:rPr lang="hu-HU" sz="1800" dirty="0"/>
              <a:t> </a:t>
            </a:r>
            <a:r>
              <a:rPr lang="hu-HU" sz="1800" dirty="0" err="1"/>
              <a:t>assumed</a:t>
            </a:r>
            <a:r>
              <a:rPr lang="hu-HU" sz="1800" dirty="0"/>
              <a:t> </a:t>
            </a:r>
            <a:r>
              <a:rPr lang="hu-HU" sz="1800" dirty="0" err="1"/>
              <a:t>that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LC-s </a:t>
            </a:r>
            <a:r>
              <a:rPr lang="hu-HU" sz="1800" dirty="0" err="1"/>
              <a:t>share</a:t>
            </a:r>
            <a:r>
              <a:rPr lang="hu-HU" sz="1800" dirty="0"/>
              <a:t> a </a:t>
            </a:r>
            <a:r>
              <a:rPr lang="hu-HU" sz="1800" dirty="0" err="1"/>
              <a:t>common</a:t>
            </a:r>
            <a:r>
              <a:rPr lang="hu-HU" sz="1800" dirty="0"/>
              <a:t> </a:t>
            </a:r>
            <a:r>
              <a:rPr lang="hu-HU" sz="1800" dirty="0" err="1"/>
              <a:t>address</a:t>
            </a:r>
            <a:r>
              <a:rPr lang="hu-HU" sz="1800" dirty="0"/>
              <a:t> </a:t>
            </a:r>
            <a:r>
              <a:rPr lang="hu-HU" sz="1800" dirty="0" err="1"/>
              <a:t>space</a:t>
            </a:r>
            <a:r>
              <a:rPr lang="hu-HU" sz="1800" dirty="0"/>
              <a:t>: </a:t>
            </a:r>
            <a:r>
              <a:rPr lang="hu-HU" sz="1800" dirty="0" err="1"/>
              <a:t>only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Gatekeeper</a:t>
            </a:r>
            <a:r>
              <a:rPr lang="hu-HU" sz="1800" dirty="0"/>
              <a:t> has </a:t>
            </a:r>
            <a:r>
              <a:rPr lang="hu-HU" sz="1800" dirty="0" err="1"/>
              <a:t>been</a:t>
            </a:r>
            <a:r>
              <a:rPr lang="hu-HU" sz="1800" dirty="0"/>
              <a:t> </a:t>
            </a:r>
            <a:r>
              <a:rPr lang="hu-HU" sz="1800" dirty="0" err="1"/>
              <a:t>implemented</a:t>
            </a:r>
            <a:r>
              <a:rPr lang="hu-HU" sz="1800" dirty="0"/>
              <a:t>. 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We</a:t>
            </a:r>
            <a:r>
              <a:rPr lang="hu-HU" sz="1600" dirty="0"/>
              <a:t> </a:t>
            </a:r>
            <a:r>
              <a:rPr lang="hu-HU" sz="1600" dirty="0" err="1"/>
              <a:t>assumed</a:t>
            </a:r>
            <a:r>
              <a:rPr lang="hu-HU" sz="1600" dirty="0"/>
              <a:t> </a:t>
            </a:r>
            <a:r>
              <a:rPr lang="hu-HU" sz="1600" dirty="0" err="1"/>
              <a:t>that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Provider</a:t>
            </a:r>
            <a:r>
              <a:rPr lang="hu-HU" sz="1600" dirty="0"/>
              <a:t> and Consumer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address</a:t>
            </a:r>
            <a:r>
              <a:rPr lang="hu-HU" sz="1600" dirty="0"/>
              <a:t> </a:t>
            </a:r>
            <a:r>
              <a:rPr lang="hu-HU" sz="1600" dirty="0" err="1"/>
              <a:t>each</a:t>
            </a:r>
            <a:r>
              <a:rPr lang="hu-HU" sz="1600" dirty="0"/>
              <a:t> </a:t>
            </a:r>
            <a:r>
              <a:rPr lang="hu-HU" sz="1600" dirty="0" err="1"/>
              <a:t>other</a:t>
            </a:r>
            <a:r>
              <a:rPr lang="hu-HU" sz="1600" dirty="0"/>
              <a:t>, </a:t>
            </a:r>
            <a:r>
              <a:rPr lang="hu-HU" sz="1600" dirty="0" err="1"/>
              <a:t>even</a:t>
            </a:r>
            <a:r>
              <a:rPr lang="hu-HU" sz="1600" dirty="0"/>
              <a:t> </a:t>
            </a:r>
            <a:r>
              <a:rPr lang="hu-HU" sz="1600" dirty="0" err="1"/>
              <a:t>if</a:t>
            </a:r>
            <a:r>
              <a:rPr lang="hu-HU" sz="1600" dirty="0"/>
              <a:t>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logically</a:t>
            </a:r>
            <a:r>
              <a:rPr lang="hu-HU" sz="1600" dirty="0"/>
              <a:t> </a:t>
            </a:r>
            <a:r>
              <a:rPr lang="hu-HU" sz="1600" dirty="0" err="1"/>
              <a:t>belong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two</a:t>
            </a:r>
            <a:r>
              <a:rPr lang="hu-HU" sz="1600" dirty="0"/>
              <a:t> </a:t>
            </a:r>
            <a:r>
              <a:rPr lang="hu-HU" sz="1600" dirty="0" err="1"/>
              <a:t>separate</a:t>
            </a:r>
            <a:r>
              <a:rPr lang="hu-HU" sz="1600" dirty="0"/>
              <a:t> LC-s (i.e. </a:t>
            </a:r>
            <a:r>
              <a:rPr lang="hu-HU" sz="1600" dirty="0" err="1"/>
              <a:t>governed</a:t>
            </a:r>
            <a:r>
              <a:rPr lang="hu-HU" sz="1600" dirty="0"/>
              <a:t> </a:t>
            </a:r>
            <a:r>
              <a:rPr lang="hu-HU" sz="1600" dirty="0" err="1"/>
              <a:t>by</a:t>
            </a:r>
            <a:r>
              <a:rPr lang="hu-HU" sz="1600" dirty="0"/>
              <a:t> </a:t>
            </a:r>
            <a:r>
              <a:rPr lang="hu-HU" sz="1600" dirty="0" err="1"/>
              <a:t>two</a:t>
            </a:r>
            <a:r>
              <a:rPr lang="hu-HU" sz="1600" dirty="0"/>
              <a:t> </a:t>
            </a:r>
            <a:r>
              <a:rPr lang="hu-HU" sz="1600" dirty="0" err="1"/>
              <a:t>sets</a:t>
            </a:r>
            <a:r>
              <a:rPr lang="hu-HU" sz="1600" dirty="0"/>
              <a:t> of </a:t>
            </a:r>
            <a:r>
              <a:rPr lang="hu-HU" sz="1600" dirty="0" err="1"/>
              <a:t>Core</a:t>
            </a:r>
            <a:r>
              <a:rPr lang="hu-HU" sz="1600" dirty="0"/>
              <a:t> System </a:t>
            </a:r>
            <a:r>
              <a:rPr lang="hu-HU" sz="1600" dirty="0" err="1"/>
              <a:t>instances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We</a:t>
            </a:r>
            <a:r>
              <a:rPr lang="hu-HU" sz="1600" dirty="0"/>
              <a:t> </a:t>
            </a:r>
            <a:r>
              <a:rPr lang="hu-HU" sz="1600" dirty="0" err="1"/>
              <a:t>just</a:t>
            </a:r>
            <a:r>
              <a:rPr lang="hu-HU" sz="1600" dirty="0"/>
              <a:t> </a:t>
            </a:r>
            <a:r>
              <a:rPr lang="hu-HU" sz="1600" dirty="0" err="1"/>
              <a:t>needed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orchestrate</a:t>
            </a:r>
            <a:r>
              <a:rPr lang="hu-HU" sz="1600" dirty="0"/>
              <a:t> </a:t>
            </a:r>
            <a:r>
              <a:rPr lang="hu-HU" sz="1600" dirty="0" err="1"/>
              <a:t>them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„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get</a:t>
            </a:r>
            <a:r>
              <a:rPr lang="hu-HU" sz="1600" dirty="0"/>
              <a:t> </a:t>
            </a:r>
            <a:r>
              <a:rPr lang="hu-HU" sz="1600" dirty="0" err="1"/>
              <a:t>together</a:t>
            </a:r>
            <a:r>
              <a:rPr lang="hu-HU" sz="1600" dirty="0"/>
              <a:t>”</a:t>
            </a:r>
          </a:p>
          <a:p>
            <a:pPr marL="474662" lvl="1" indent="0">
              <a:buNone/>
            </a:pP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However</a:t>
            </a:r>
            <a:r>
              <a:rPr lang="hu-HU" sz="1800" dirty="0"/>
              <a:t>, LC-s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intended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be </a:t>
            </a:r>
            <a:r>
              <a:rPr lang="hu-HU" sz="1800" dirty="0" err="1"/>
              <a:t>closed</a:t>
            </a:r>
            <a:r>
              <a:rPr lang="hu-HU" sz="1800" dirty="0"/>
              <a:t>, </a:t>
            </a:r>
            <a:r>
              <a:rPr lang="hu-HU" sz="1800" dirty="0" err="1"/>
              <a:t>segregated</a:t>
            </a:r>
            <a:r>
              <a:rPr lang="hu-HU" sz="1800" dirty="0"/>
              <a:t> </a:t>
            </a:r>
            <a:r>
              <a:rPr lang="hu-HU" sz="1800" dirty="0" err="1"/>
              <a:t>networks</a:t>
            </a:r>
            <a:r>
              <a:rPr lang="hu-HU" sz="18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Security</a:t>
            </a:r>
            <a:r>
              <a:rPr lang="hu-HU" sz="1800" dirty="0"/>
              <a:t> is </a:t>
            </a:r>
            <a:r>
              <a:rPr lang="hu-HU" sz="1800" dirty="0" err="1"/>
              <a:t>provided</a:t>
            </a:r>
            <a:r>
              <a:rPr lang="hu-HU" sz="1800" dirty="0"/>
              <a:t> </a:t>
            </a:r>
            <a:r>
              <a:rPr lang="hu-HU" sz="1800" dirty="0" err="1"/>
              <a:t>by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Physical</a:t>
            </a:r>
            <a:r>
              <a:rPr lang="hu-HU" sz="1600" dirty="0"/>
              <a:t> </a:t>
            </a:r>
            <a:r>
              <a:rPr lang="hu-HU" sz="1600" dirty="0" err="1"/>
              <a:t>segregation</a:t>
            </a:r>
            <a:r>
              <a:rPr lang="hu-HU" sz="1600" dirty="0"/>
              <a:t> (no </a:t>
            </a:r>
            <a:r>
              <a:rPr lang="hu-HU" sz="1600" dirty="0" err="1"/>
              <a:t>connection</a:t>
            </a:r>
            <a:r>
              <a:rPr lang="hu-HU" sz="1600" dirty="0"/>
              <a:t> </a:t>
            </a:r>
            <a:r>
              <a:rPr lang="hu-HU" sz="1600" dirty="0" err="1"/>
              <a:t>outwards</a:t>
            </a:r>
            <a:r>
              <a:rPr lang="hu-HU" sz="1600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Network </a:t>
            </a:r>
            <a:r>
              <a:rPr lang="hu-HU" sz="1600" dirty="0" err="1"/>
              <a:t>segregation</a:t>
            </a:r>
            <a:r>
              <a:rPr lang="hu-HU" sz="1600" dirty="0"/>
              <a:t> (</a:t>
            </a:r>
            <a:r>
              <a:rPr lang="hu-HU" sz="1600" dirty="0" err="1"/>
              <a:t>network</a:t>
            </a:r>
            <a:r>
              <a:rPr lang="hu-HU" sz="1600" dirty="0"/>
              <a:t> </a:t>
            </a:r>
            <a:r>
              <a:rPr lang="hu-HU" sz="1600" dirty="0" err="1"/>
              <a:t>behind</a:t>
            </a:r>
            <a:r>
              <a:rPr lang="hu-HU" sz="1600" dirty="0"/>
              <a:t> </a:t>
            </a:r>
            <a:r>
              <a:rPr lang="hu-HU" sz="1600" dirty="0" err="1"/>
              <a:t>firewall</a:t>
            </a:r>
            <a:r>
              <a:rPr lang="hu-HU" sz="1600" dirty="0"/>
              <a:t> and/</a:t>
            </a:r>
            <a:r>
              <a:rPr lang="hu-HU" sz="1600" dirty="0" err="1"/>
              <a:t>or</a:t>
            </a:r>
            <a:r>
              <a:rPr lang="hu-HU" sz="1600" dirty="0"/>
              <a:t> NAT)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 err="1"/>
              <a:t>Arrowhead</a:t>
            </a:r>
            <a:r>
              <a:rPr lang="hu-HU" sz="1600" dirty="0"/>
              <a:t> </a:t>
            </a:r>
            <a:r>
              <a:rPr lang="hu-HU" sz="1600" dirty="0" err="1"/>
              <a:t>runtime</a:t>
            </a:r>
            <a:r>
              <a:rPr lang="hu-HU" sz="1600" dirty="0"/>
              <a:t> </a:t>
            </a:r>
            <a:r>
              <a:rPr lang="hu-HU" sz="1600" dirty="0" err="1"/>
              <a:t>certificate</a:t>
            </a:r>
            <a:r>
              <a:rPr lang="hu-HU" sz="1600" dirty="0"/>
              <a:t> </a:t>
            </a:r>
            <a:r>
              <a:rPr lang="hu-HU" sz="1600" dirty="0" err="1"/>
              <a:t>hierarchy</a:t>
            </a:r>
            <a:r>
              <a:rPr lang="hu-HU" sz="1600" dirty="0"/>
              <a:t> and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control</a:t>
            </a:r>
            <a:r>
              <a:rPr lang="hu-HU" sz="1600" dirty="0"/>
              <a:t> </a:t>
            </a:r>
            <a:r>
              <a:rPr lang="hu-HU" sz="1600" dirty="0" err="1"/>
              <a:t>mechanisms</a:t>
            </a:r>
            <a:endParaRPr lang="hu-HU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Now</a:t>
            </a:r>
            <a:r>
              <a:rPr lang="hu-HU" sz="1800" dirty="0"/>
              <a:t> </a:t>
            </a:r>
            <a:r>
              <a:rPr lang="hu-HU" sz="1800" dirty="0" err="1"/>
              <a:t>we</a:t>
            </a:r>
            <a:r>
              <a:rPr lang="hu-HU" sz="1800" dirty="0"/>
              <a:t>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going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assume</a:t>
            </a:r>
            <a:r>
              <a:rPr lang="hu-HU" sz="1800" dirty="0"/>
              <a:t> </a:t>
            </a:r>
            <a:r>
              <a:rPr lang="hu-HU" sz="1800" dirty="0" err="1"/>
              <a:t>that</a:t>
            </a:r>
            <a:r>
              <a:rPr lang="hu-HU" sz="1800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An LC is </a:t>
            </a:r>
            <a:r>
              <a:rPr lang="hu-HU" sz="1600" dirty="0" err="1"/>
              <a:t>behind</a:t>
            </a:r>
            <a:r>
              <a:rPr lang="hu-HU" sz="1600" dirty="0"/>
              <a:t> </a:t>
            </a:r>
            <a:r>
              <a:rPr lang="hu-HU" sz="1600" dirty="0" err="1"/>
              <a:t>firewall</a:t>
            </a:r>
            <a:r>
              <a:rPr lang="hu-HU" sz="1600" dirty="0"/>
              <a:t> and </a:t>
            </a:r>
            <a:r>
              <a:rPr lang="hu-HU" sz="1600" dirty="0" err="1"/>
              <a:t>symmetrical</a:t>
            </a:r>
            <a:r>
              <a:rPr lang="hu-HU" sz="1600" dirty="0"/>
              <a:t> NAT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sz="1600" dirty="0"/>
              <a:t>A </a:t>
            </a:r>
            <a:r>
              <a:rPr lang="hu-HU" sz="1600" dirty="0" err="1"/>
              <a:t>specific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 is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act</a:t>
            </a:r>
            <a:r>
              <a:rPr lang="hu-HU" sz="1600" dirty="0"/>
              <a:t> </a:t>
            </a:r>
            <a:r>
              <a:rPr lang="hu-HU" sz="1600" dirty="0" err="1"/>
              <a:t>as</a:t>
            </a:r>
            <a:r>
              <a:rPr lang="hu-HU" sz="1600" dirty="0"/>
              <a:t> a </a:t>
            </a:r>
            <a:r>
              <a:rPr lang="hu-HU" sz="1600" dirty="0" err="1"/>
              <a:t>gateway</a:t>
            </a:r>
            <a:r>
              <a:rPr lang="hu-HU" sz="1600" dirty="0"/>
              <a:t> </a:t>
            </a:r>
            <a:r>
              <a:rPr lang="hu-HU" sz="1600" dirty="0" err="1"/>
              <a:t>towards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 </a:t>
            </a:r>
            <a:r>
              <a:rPr lang="hu-HU" sz="1600" dirty="0" err="1"/>
              <a:t>world</a:t>
            </a:r>
            <a:r>
              <a:rPr lang="hu-HU" sz="1600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79A187-5297-4609-B332-0E7A306673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425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623" y="199003"/>
            <a:ext cx="8197217" cy="520492"/>
          </a:xfrm>
        </p:spPr>
        <p:txBody>
          <a:bodyPr/>
          <a:lstStyle/>
          <a:p>
            <a:r>
              <a:rPr lang="hu-HU" sz="2800" dirty="0" err="1"/>
              <a:t>Gateway</a:t>
            </a:r>
            <a:r>
              <a:rPr lang="hu-HU" sz="2800" dirty="0"/>
              <a:t>: Data </a:t>
            </a:r>
            <a:r>
              <a:rPr lang="hu-HU" sz="2800" dirty="0" err="1"/>
              <a:t>path</a:t>
            </a:r>
            <a:r>
              <a:rPr lang="hu-HU" sz="2800" dirty="0"/>
              <a:t> </a:t>
            </a:r>
            <a:r>
              <a:rPr lang="hu-HU" sz="2800" dirty="0" err="1"/>
              <a:t>realizations</a:t>
            </a:r>
            <a:r>
              <a:rPr lang="hu-HU" sz="2800" dirty="0"/>
              <a:t> </a:t>
            </a:r>
            <a:r>
              <a:rPr lang="hu-HU" sz="2800" dirty="0" err="1"/>
              <a:t>between</a:t>
            </a:r>
            <a:r>
              <a:rPr lang="hu-HU" sz="2800" dirty="0"/>
              <a:t> </a:t>
            </a:r>
            <a:r>
              <a:rPr lang="hu-HU" sz="2800" dirty="0" err="1"/>
              <a:t>Clouds</a:t>
            </a:r>
            <a:endParaRPr lang="hu-HU" sz="2800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00023" y="816733"/>
            <a:ext cx="7700476" cy="38532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TCP </a:t>
            </a:r>
            <a:r>
              <a:rPr lang="hu-HU" dirty="0" err="1"/>
              <a:t>tunneling</a:t>
            </a:r>
            <a:r>
              <a:rPr lang="hu-HU" dirty="0"/>
              <a:t> service </a:t>
            </a:r>
            <a:r>
              <a:rPr lang="hu-HU" dirty="0" err="1"/>
              <a:t>between</a:t>
            </a:r>
            <a:r>
              <a:rPr lang="hu-HU" dirty="0"/>
              <a:t> Consumer and </a:t>
            </a:r>
            <a:r>
              <a:rPr lang="hu-HU" dirty="0" err="1"/>
              <a:t>Provider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Gateway</a:t>
            </a:r>
            <a:r>
              <a:rPr lang="hu-HU" dirty="0"/>
              <a:t> is </a:t>
            </a:r>
            <a:r>
              <a:rPr lang="hu-HU" dirty="0" err="1"/>
              <a:t>configured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end of </a:t>
            </a:r>
            <a:r>
              <a:rPr lang="hu-HU" dirty="0" err="1"/>
              <a:t>the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Negotiations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.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Awaiting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Consumer, and </a:t>
            </a:r>
            <a:r>
              <a:rPr lang="hu-HU" dirty="0" err="1"/>
              <a:t>forwarding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Provider</a:t>
            </a:r>
            <a:r>
              <a:rPr lang="hu-HU" dirty="0"/>
              <a:t> (and vice versa)</a:t>
            </a:r>
          </a:p>
        </p:txBody>
      </p:sp>
      <p:pic>
        <p:nvPicPr>
          <p:cNvPr id="21" name="Kép 2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084" y="2514738"/>
            <a:ext cx="7167474" cy="2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D2BB46-E9A8-49C6-899B-7D5175A0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36" y="344234"/>
            <a:ext cx="7444935" cy="520492"/>
          </a:xfrm>
        </p:spPr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/ </a:t>
            </a:r>
            <a:r>
              <a:rPr lang="hu-HU" dirty="0" err="1"/>
              <a:t>Relays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F2A790-AE97-420A-86B7-9031D578C6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185152"/>
            <a:ext cx="8016225" cy="3853209"/>
          </a:xfrm>
        </p:spPr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tunneling</a:t>
            </a:r>
            <a:r>
              <a:rPr lang="hu-HU" dirty="0"/>
              <a:t> is </a:t>
            </a:r>
            <a:r>
              <a:rPr lang="hu-HU" dirty="0" err="1"/>
              <a:t>implemented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RabbitMQ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and AMQP </a:t>
            </a:r>
            <a:r>
              <a:rPr lang="hu-HU" dirty="0" err="1"/>
              <a:t>protocol</a:t>
            </a:r>
            <a:r>
              <a:rPr lang="hu-HU" dirty="0"/>
              <a:t>.</a:t>
            </a:r>
          </a:p>
        </p:txBody>
      </p:sp>
      <p:pic>
        <p:nvPicPr>
          <p:cNvPr id="1026" name="Picture 2" descr="Képtalálat a következőre: „rabbitmq”">
            <a:extLst>
              <a:ext uri="{FF2B5EF4-FFF2-40B4-BE49-F238E27FC236}">
                <a16:creationId xmlns:a16="http://schemas.microsoft.com/office/drawing/2014/main" id="{6F6713F7-945E-4E1E-B5AF-271FFD68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0" y="23808"/>
            <a:ext cx="3135630" cy="11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AE4B49A7-48FD-4940-8C57-B71E7EB62EE1}"/>
              </a:ext>
            </a:extLst>
          </p:cNvPr>
          <p:cNvGrpSpPr/>
          <p:nvPr/>
        </p:nvGrpSpPr>
        <p:grpSpPr>
          <a:xfrm>
            <a:off x="73572" y="1643050"/>
            <a:ext cx="8325119" cy="3286148"/>
            <a:chOff x="73572" y="943213"/>
            <a:chExt cx="9028387" cy="3985985"/>
          </a:xfrm>
        </p:grpSpPr>
        <p:cxnSp>
          <p:nvCxnSpPr>
            <p:cNvPr id="6" name="Egyenes összekötő nyíllal 5">
              <a:extLst>
                <a:ext uri="{FF2B5EF4-FFF2-40B4-BE49-F238E27FC236}">
                  <a16:creationId xmlns:a16="http://schemas.microsoft.com/office/drawing/2014/main" id="{C5A2B657-7A68-4274-9401-278C82F845F0}"/>
                </a:ext>
              </a:extLst>
            </p:cNvPr>
            <p:cNvCxnSpPr/>
            <p:nvPr/>
          </p:nvCxnSpPr>
          <p:spPr>
            <a:xfrm rot="16200000" flipH="1">
              <a:off x="4893471" y="1607331"/>
              <a:ext cx="857256" cy="642942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7" name="Egyenes összekötő nyíllal 6">
              <a:extLst>
                <a:ext uri="{FF2B5EF4-FFF2-40B4-BE49-F238E27FC236}">
                  <a16:creationId xmlns:a16="http://schemas.microsoft.com/office/drawing/2014/main" id="{05701B47-E6DB-4E27-B822-19DE683367FA}"/>
                </a:ext>
              </a:extLst>
            </p:cNvPr>
            <p:cNvCxnSpPr/>
            <p:nvPr/>
          </p:nvCxnSpPr>
          <p:spPr>
            <a:xfrm rot="5400000" flipH="1" flipV="1">
              <a:off x="3722287" y="1635507"/>
              <a:ext cx="857256" cy="586590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617B3CE7-992E-4968-AFEA-9E77D3602CCC}"/>
                </a:ext>
              </a:extLst>
            </p:cNvPr>
            <p:cNvCxnSpPr>
              <a:stCxn id="196" idx="1"/>
            </p:cNvCxnSpPr>
            <p:nvPr/>
          </p:nvCxnSpPr>
          <p:spPr>
            <a:xfrm rot="10800000" flipV="1">
              <a:off x="4000496" y="1643050"/>
              <a:ext cx="500066" cy="71438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9" name="Egyenes összekötő nyíllal 8">
              <a:extLst>
                <a:ext uri="{FF2B5EF4-FFF2-40B4-BE49-F238E27FC236}">
                  <a16:creationId xmlns:a16="http://schemas.microsoft.com/office/drawing/2014/main" id="{6C2607A5-4405-4D13-8E26-24AA6C42B472}"/>
                </a:ext>
              </a:extLst>
            </p:cNvPr>
            <p:cNvCxnSpPr/>
            <p:nvPr/>
          </p:nvCxnSpPr>
          <p:spPr>
            <a:xfrm rot="16200000" flipV="1">
              <a:off x="4940301" y="1816100"/>
              <a:ext cx="619125" cy="4667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10" name="Felhő 9">
              <a:extLst>
                <a:ext uri="{FF2B5EF4-FFF2-40B4-BE49-F238E27FC236}">
                  <a16:creationId xmlns:a16="http://schemas.microsoft.com/office/drawing/2014/main" id="{796495D7-BF4D-487B-8C20-BFD13EF7531B}"/>
                </a:ext>
              </a:extLst>
            </p:cNvPr>
            <p:cNvSpPr/>
            <p:nvPr/>
          </p:nvSpPr>
          <p:spPr>
            <a:xfrm>
              <a:off x="73572" y="1785926"/>
              <a:ext cx="3926955" cy="3000396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elhő 10">
              <a:extLst>
                <a:ext uri="{FF2B5EF4-FFF2-40B4-BE49-F238E27FC236}">
                  <a16:creationId xmlns:a16="http://schemas.microsoft.com/office/drawing/2014/main" id="{E24CC490-9D22-44A4-BEBF-8940251F58D9}"/>
                </a:ext>
              </a:extLst>
            </p:cNvPr>
            <p:cNvSpPr/>
            <p:nvPr/>
          </p:nvSpPr>
          <p:spPr>
            <a:xfrm>
              <a:off x="5143472" y="1928802"/>
              <a:ext cx="3958487" cy="3000396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" name="Csoportba foglalás 11">
              <a:extLst>
                <a:ext uri="{FF2B5EF4-FFF2-40B4-BE49-F238E27FC236}">
                  <a16:creationId xmlns:a16="http://schemas.microsoft.com/office/drawing/2014/main" id="{B8B9B83C-AD08-4B3E-AC8E-FD25FE083212}"/>
                </a:ext>
              </a:extLst>
            </p:cNvPr>
            <p:cNvGrpSpPr/>
            <p:nvPr/>
          </p:nvGrpSpPr>
          <p:grpSpPr>
            <a:xfrm>
              <a:off x="3571867" y="2357430"/>
              <a:ext cx="684209" cy="576274"/>
              <a:chOff x="3571867" y="2357430"/>
              <a:chExt cx="684209" cy="576274"/>
            </a:xfrm>
          </p:grpSpPr>
          <p:sp>
            <p:nvSpPr>
              <p:cNvPr id="13" name="Lekerekített téglalap 7">
                <a:extLst>
                  <a:ext uri="{FF2B5EF4-FFF2-40B4-BE49-F238E27FC236}">
                    <a16:creationId xmlns:a16="http://schemas.microsoft.com/office/drawing/2014/main" id="{5D48BF02-4F10-420B-A5D5-D2292BA54922}"/>
                  </a:ext>
                </a:extLst>
              </p:cNvPr>
              <p:cNvSpPr/>
              <p:nvPr/>
            </p:nvSpPr>
            <p:spPr>
              <a:xfrm>
                <a:off x="3571868" y="2357430"/>
                <a:ext cx="684208" cy="401641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2F354841-6CAE-4B21-BFA2-66C07F90E7B8}"/>
                  </a:ext>
                </a:extLst>
              </p:cNvPr>
              <p:cNvSpPr txBox="1"/>
              <p:nvPr/>
            </p:nvSpPr>
            <p:spPr>
              <a:xfrm>
                <a:off x="3571867" y="2428868"/>
                <a:ext cx="6794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u-HU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Gateway</a:t>
                </a:r>
                <a:endPara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ekerekített téglalap 9">
                <a:extLst>
                  <a:ext uri="{FF2B5EF4-FFF2-40B4-BE49-F238E27FC236}">
                    <a16:creationId xmlns:a16="http://schemas.microsoft.com/office/drawing/2014/main" id="{9638EE79-C49F-48CE-A01F-F108764AEBB6}"/>
                  </a:ext>
                </a:extLst>
              </p:cNvPr>
              <p:cNvSpPr/>
              <p:nvPr/>
            </p:nvSpPr>
            <p:spPr>
              <a:xfrm>
                <a:off x="3652837" y="2728913"/>
                <a:ext cx="95252" cy="57155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Lekerekített téglalap 10">
                <a:extLst>
                  <a:ext uri="{FF2B5EF4-FFF2-40B4-BE49-F238E27FC236}">
                    <a16:creationId xmlns:a16="http://schemas.microsoft.com/office/drawing/2014/main" id="{28D48F4F-F378-4EA6-920A-B9817B6A319C}"/>
                  </a:ext>
                </a:extLst>
              </p:cNvPr>
              <p:cNvSpPr/>
              <p:nvPr/>
            </p:nvSpPr>
            <p:spPr>
              <a:xfrm>
                <a:off x="3764766" y="2729715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" name="Csoportba foglalás 16">
                <a:extLst>
                  <a:ext uri="{FF2B5EF4-FFF2-40B4-BE49-F238E27FC236}">
                    <a16:creationId xmlns:a16="http://schemas.microsoft.com/office/drawing/2014/main" id="{5BA39C37-E6FD-4914-9278-225AE9A0EC04}"/>
                  </a:ext>
                </a:extLst>
              </p:cNvPr>
              <p:cNvGrpSpPr/>
              <p:nvPr/>
            </p:nvGrpSpPr>
            <p:grpSpPr>
              <a:xfrm>
                <a:off x="3667124" y="2786064"/>
                <a:ext cx="71438" cy="147637"/>
                <a:chOff x="3667124" y="2786064"/>
                <a:chExt cx="71438" cy="147637"/>
              </a:xfrm>
            </p:grpSpPr>
            <p:sp>
              <p:nvSpPr>
                <p:cNvPr id="21" name="Szalagív 20">
                  <a:extLst>
                    <a:ext uri="{FF2B5EF4-FFF2-40B4-BE49-F238E27FC236}">
                      <a16:creationId xmlns:a16="http://schemas.microsoft.com/office/drawing/2014/main" id="{3E4A1EE7-A0C1-43F7-87C1-508BB3409038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" name="Egyenes összekötő 21">
                  <a:extLst>
                    <a:ext uri="{FF2B5EF4-FFF2-40B4-BE49-F238E27FC236}">
                      <a16:creationId xmlns:a16="http://schemas.microsoft.com/office/drawing/2014/main" id="{FEDD3C4F-7352-433E-97DF-3F1388B52842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18" name="Csoportba foglalás 17">
                <a:extLst>
                  <a:ext uri="{FF2B5EF4-FFF2-40B4-BE49-F238E27FC236}">
                    <a16:creationId xmlns:a16="http://schemas.microsoft.com/office/drawing/2014/main" id="{6C24BE08-F71D-45BB-A9D2-CE364B554BF4}"/>
                  </a:ext>
                </a:extLst>
              </p:cNvPr>
              <p:cNvGrpSpPr/>
              <p:nvPr/>
            </p:nvGrpSpPr>
            <p:grpSpPr>
              <a:xfrm>
                <a:off x="3774285" y="2786067"/>
                <a:ext cx="71438" cy="147637"/>
                <a:chOff x="3667124" y="2786064"/>
                <a:chExt cx="71438" cy="147637"/>
              </a:xfrm>
            </p:grpSpPr>
            <p:sp>
              <p:nvSpPr>
                <p:cNvPr id="19" name="Szalagív 18">
                  <a:extLst>
                    <a:ext uri="{FF2B5EF4-FFF2-40B4-BE49-F238E27FC236}">
                      <a16:creationId xmlns:a16="http://schemas.microsoft.com/office/drawing/2014/main" id="{5EC8D944-452D-4047-8A68-8CD2141AB7A8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" name="Egyenes összekötő 19">
                  <a:extLst>
                    <a:ext uri="{FF2B5EF4-FFF2-40B4-BE49-F238E27FC236}">
                      <a16:creationId xmlns:a16="http://schemas.microsoft.com/office/drawing/2014/main" id="{5C7507D9-AF4C-482F-9635-0889A9A53ED3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23" name="Csoportba foglalás 22">
              <a:extLst>
                <a:ext uri="{FF2B5EF4-FFF2-40B4-BE49-F238E27FC236}">
                  <a16:creationId xmlns:a16="http://schemas.microsoft.com/office/drawing/2014/main" id="{0437B430-6C06-48F1-992D-652D4E6D9DE9}"/>
                </a:ext>
              </a:extLst>
            </p:cNvPr>
            <p:cNvGrpSpPr/>
            <p:nvPr/>
          </p:nvGrpSpPr>
          <p:grpSpPr>
            <a:xfrm>
              <a:off x="5143504" y="2357430"/>
              <a:ext cx="684208" cy="576274"/>
              <a:chOff x="3571867" y="2357430"/>
              <a:chExt cx="684208" cy="576274"/>
            </a:xfrm>
          </p:grpSpPr>
          <p:sp>
            <p:nvSpPr>
              <p:cNvPr id="24" name="Lekerekített téglalap 33">
                <a:extLst>
                  <a:ext uri="{FF2B5EF4-FFF2-40B4-BE49-F238E27FC236}">
                    <a16:creationId xmlns:a16="http://schemas.microsoft.com/office/drawing/2014/main" id="{56AF9C56-6A72-487A-984F-5F1E04B808B6}"/>
                  </a:ext>
                </a:extLst>
              </p:cNvPr>
              <p:cNvSpPr/>
              <p:nvPr/>
            </p:nvSpPr>
            <p:spPr>
              <a:xfrm>
                <a:off x="3571867" y="2357430"/>
                <a:ext cx="684208" cy="401641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342EA8BC-4E25-453E-A215-ECF0BA2ED8D9}"/>
                  </a:ext>
                </a:extLst>
              </p:cNvPr>
              <p:cNvSpPr txBox="1"/>
              <p:nvPr/>
            </p:nvSpPr>
            <p:spPr>
              <a:xfrm>
                <a:off x="3571867" y="2428868"/>
                <a:ext cx="6794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u-HU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Gateway</a:t>
                </a:r>
                <a:endPara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ekerekített téglalap 35">
                <a:extLst>
                  <a:ext uri="{FF2B5EF4-FFF2-40B4-BE49-F238E27FC236}">
                    <a16:creationId xmlns:a16="http://schemas.microsoft.com/office/drawing/2014/main" id="{8289C9A7-5D1F-4347-A3F5-3C2D7BFF401A}"/>
                  </a:ext>
                </a:extLst>
              </p:cNvPr>
              <p:cNvSpPr/>
              <p:nvPr/>
            </p:nvSpPr>
            <p:spPr>
              <a:xfrm>
                <a:off x="3652837" y="2728913"/>
                <a:ext cx="95252" cy="57155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Lekerekített téglalap 36">
                <a:extLst>
                  <a:ext uri="{FF2B5EF4-FFF2-40B4-BE49-F238E27FC236}">
                    <a16:creationId xmlns:a16="http://schemas.microsoft.com/office/drawing/2014/main" id="{261652A9-B549-4A06-B189-64400913592F}"/>
                  </a:ext>
                </a:extLst>
              </p:cNvPr>
              <p:cNvSpPr/>
              <p:nvPr/>
            </p:nvSpPr>
            <p:spPr>
              <a:xfrm>
                <a:off x="3764766" y="2729715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Csoportba foglalás 24">
                <a:extLst>
                  <a:ext uri="{FF2B5EF4-FFF2-40B4-BE49-F238E27FC236}">
                    <a16:creationId xmlns:a16="http://schemas.microsoft.com/office/drawing/2014/main" id="{12EFD0AF-6993-402B-BB56-4E6DFAE0B6F1}"/>
                  </a:ext>
                </a:extLst>
              </p:cNvPr>
              <p:cNvGrpSpPr/>
              <p:nvPr/>
            </p:nvGrpSpPr>
            <p:grpSpPr>
              <a:xfrm>
                <a:off x="3667124" y="2786064"/>
                <a:ext cx="71438" cy="147637"/>
                <a:chOff x="3667124" y="2786064"/>
                <a:chExt cx="71438" cy="147637"/>
              </a:xfrm>
            </p:grpSpPr>
            <p:sp>
              <p:nvSpPr>
                <p:cNvPr id="32" name="Szalagív 31">
                  <a:extLst>
                    <a:ext uri="{FF2B5EF4-FFF2-40B4-BE49-F238E27FC236}">
                      <a16:creationId xmlns:a16="http://schemas.microsoft.com/office/drawing/2014/main" id="{99F41793-3FD5-4031-9F87-552E075CC16C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" name="Egyenes összekötő 32">
                  <a:extLst>
                    <a:ext uri="{FF2B5EF4-FFF2-40B4-BE49-F238E27FC236}">
                      <a16:creationId xmlns:a16="http://schemas.microsoft.com/office/drawing/2014/main" id="{66D84AD4-11FE-449D-AF62-96D61EC72CD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9" name="Csoportba foglalás 25">
                <a:extLst>
                  <a:ext uri="{FF2B5EF4-FFF2-40B4-BE49-F238E27FC236}">
                    <a16:creationId xmlns:a16="http://schemas.microsoft.com/office/drawing/2014/main" id="{4FA9962F-BB2F-4496-B156-55484D2BA5AE}"/>
                  </a:ext>
                </a:extLst>
              </p:cNvPr>
              <p:cNvGrpSpPr/>
              <p:nvPr/>
            </p:nvGrpSpPr>
            <p:grpSpPr>
              <a:xfrm>
                <a:off x="3774285" y="2786067"/>
                <a:ext cx="71438" cy="147637"/>
                <a:chOff x="3667124" y="2786064"/>
                <a:chExt cx="71438" cy="147637"/>
              </a:xfrm>
            </p:grpSpPr>
            <p:sp>
              <p:nvSpPr>
                <p:cNvPr id="30" name="Szalagív 29">
                  <a:extLst>
                    <a:ext uri="{FF2B5EF4-FFF2-40B4-BE49-F238E27FC236}">
                      <a16:creationId xmlns:a16="http://schemas.microsoft.com/office/drawing/2014/main" id="{935A1045-522C-4C1B-BAA2-31A74B3BC406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" name="Egyenes összekötő 30">
                  <a:extLst>
                    <a:ext uri="{FF2B5EF4-FFF2-40B4-BE49-F238E27FC236}">
                      <a16:creationId xmlns:a16="http://schemas.microsoft.com/office/drawing/2014/main" id="{6ABBD5DE-C855-43E2-96F5-1B284B512FD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4" name="Csoportba foglalás 33">
              <a:extLst>
                <a:ext uri="{FF2B5EF4-FFF2-40B4-BE49-F238E27FC236}">
                  <a16:creationId xmlns:a16="http://schemas.microsoft.com/office/drawing/2014/main" id="{65124EE7-635F-45D0-AA72-FE29327D4B58}"/>
                </a:ext>
              </a:extLst>
            </p:cNvPr>
            <p:cNvGrpSpPr/>
            <p:nvPr/>
          </p:nvGrpSpPr>
          <p:grpSpPr>
            <a:xfrm>
              <a:off x="3343271" y="3571876"/>
              <a:ext cx="857256" cy="576274"/>
              <a:chOff x="3343271" y="3571876"/>
              <a:chExt cx="857256" cy="576274"/>
            </a:xfrm>
          </p:grpSpPr>
          <p:grpSp>
            <p:nvGrpSpPr>
              <p:cNvPr id="35" name="Csoportba foglalás 34">
                <a:extLst>
                  <a:ext uri="{FF2B5EF4-FFF2-40B4-BE49-F238E27FC236}">
                    <a16:creationId xmlns:a16="http://schemas.microsoft.com/office/drawing/2014/main" id="{9D91D140-3F3B-404D-8840-0113C296F648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40" name="Lekerekített téglalap 44">
                  <a:extLst>
                    <a:ext uri="{FF2B5EF4-FFF2-40B4-BE49-F238E27FC236}">
                      <a16:creationId xmlns:a16="http://schemas.microsoft.com/office/drawing/2014/main" id="{1F1B62D4-6657-470C-92C8-277239F4A65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Szövegdoboz 40">
                  <a:extLst>
                    <a:ext uri="{FF2B5EF4-FFF2-40B4-BE49-F238E27FC236}">
                      <a16:creationId xmlns:a16="http://schemas.microsoft.com/office/drawing/2014/main" id="{479F0434-2A04-4109-921D-21015D550676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Gatekeeper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ekerekített téglalap 46">
                  <a:extLst>
                    <a:ext uri="{FF2B5EF4-FFF2-40B4-BE49-F238E27FC236}">
                      <a16:creationId xmlns:a16="http://schemas.microsoft.com/office/drawing/2014/main" id="{810CF5B4-B7EC-4631-B764-647E3774147C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ekerekített téglalap 47">
                  <a:extLst>
                    <a:ext uri="{FF2B5EF4-FFF2-40B4-BE49-F238E27FC236}">
                      <a16:creationId xmlns:a16="http://schemas.microsoft.com/office/drawing/2014/main" id="{B2384A02-BC10-4C90-AE13-CE3FCB79CE44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44" name="Csoportba foglalás 24">
                  <a:extLst>
                    <a:ext uri="{FF2B5EF4-FFF2-40B4-BE49-F238E27FC236}">
                      <a16:creationId xmlns:a16="http://schemas.microsoft.com/office/drawing/2014/main" id="{445A4373-6A36-4AF0-B392-FF665F29F1AC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48" name="Szalagív 47">
                    <a:extLst>
                      <a:ext uri="{FF2B5EF4-FFF2-40B4-BE49-F238E27FC236}">
                        <a16:creationId xmlns:a16="http://schemas.microsoft.com/office/drawing/2014/main" id="{1CF5D4F9-DFC0-4D7D-BBAD-E0B69D80B388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9" name="Egyenes összekötő 48">
                    <a:extLst>
                      <a:ext uri="{FF2B5EF4-FFF2-40B4-BE49-F238E27FC236}">
                        <a16:creationId xmlns:a16="http://schemas.microsoft.com/office/drawing/2014/main" id="{4C477F7D-58B5-45A6-877B-1000109218C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5" name="Csoportba foglalás 25">
                  <a:extLst>
                    <a:ext uri="{FF2B5EF4-FFF2-40B4-BE49-F238E27FC236}">
                      <a16:creationId xmlns:a16="http://schemas.microsoft.com/office/drawing/2014/main" id="{7455DBAA-618F-455A-ADD1-254455AB2C3D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46" name="Szalagív 45">
                    <a:extLst>
                      <a:ext uri="{FF2B5EF4-FFF2-40B4-BE49-F238E27FC236}">
                        <a16:creationId xmlns:a16="http://schemas.microsoft.com/office/drawing/2014/main" id="{D8301581-F75B-466A-8B62-7FF5D276B6CB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7" name="Egyenes összekötő 46">
                    <a:extLst>
                      <a:ext uri="{FF2B5EF4-FFF2-40B4-BE49-F238E27FC236}">
                        <a16:creationId xmlns:a16="http://schemas.microsoft.com/office/drawing/2014/main" id="{90663BDA-E538-42D0-B10F-D966FA1E3811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36" name="Lekerekített téglalap 54">
                <a:extLst>
                  <a:ext uri="{FF2B5EF4-FFF2-40B4-BE49-F238E27FC236}">
                    <a16:creationId xmlns:a16="http://schemas.microsoft.com/office/drawing/2014/main" id="{70E82D9F-D734-441D-8927-945364CB24E2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7" name="Csoportba foglalás 36">
                <a:extLst>
                  <a:ext uri="{FF2B5EF4-FFF2-40B4-BE49-F238E27FC236}">
                    <a16:creationId xmlns:a16="http://schemas.microsoft.com/office/drawing/2014/main" id="{CD45AF1A-0B18-41F1-B190-2DBFFEA2A4E7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38" name="Szalagív 37">
                  <a:extLst>
                    <a:ext uri="{FF2B5EF4-FFF2-40B4-BE49-F238E27FC236}">
                      <a16:creationId xmlns:a16="http://schemas.microsoft.com/office/drawing/2014/main" id="{525C97B1-34B3-4152-A625-4FE880840DB7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" name="Egyenes összekötő 38">
                  <a:extLst>
                    <a:ext uri="{FF2B5EF4-FFF2-40B4-BE49-F238E27FC236}">
                      <a16:creationId xmlns:a16="http://schemas.microsoft.com/office/drawing/2014/main" id="{257659F5-1585-4428-ACA2-07B1CB85A1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50" name="Csoportba foglalás 49">
              <a:extLst>
                <a:ext uri="{FF2B5EF4-FFF2-40B4-BE49-F238E27FC236}">
                  <a16:creationId xmlns:a16="http://schemas.microsoft.com/office/drawing/2014/main" id="{B9B635A6-881C-48A6-AFC2-FE39BCD34D46}"/>
                </a:ext>
              </a:extLst>
            </p:cNvPr>
            <p:cNvGrpSpPr/>
            <p:nvPr/>
          </p:nvGrpSpPr>
          <p:grpSpPr>
            <a:xfrm>
              <a:off x="4857752" y="3571876"/>
              <a:ext cx="857256" cy="576274"/>
              <a:chOff x="3343271" y="3571876"/>
              <a:chExt cx="857256" cy="576274"/>
            </a:xfrm>
          </p:grpSpPr>
          <p:grpSp>
            <p:nvGrpSpPr>
              <p:cNvPr id="51" name="Csoportba foglalás 43">
                <a:extLst>
                  <a:ext uri="{FF2B5EF4-FFF2-40B4-BE49-F238E27FC236}">
                    <a16:creationId xmlns:a16="http://schemas.microsoft.com/office/drawing/2014/main" id="{8F51D08D-FA12-412A-8F1B-21C9C9495121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56" name="Lekerekített téglalap 65">
                  <a:extLst>
                    <a:ext uri="{FF2B5EF4-FFF2-40B4-BE49-F238E27FC236}">
                      <a16:creationId xmlns:a16="http://schemas.microsoft.com/office/drawing/2014/main" id="{9CABE156-B768-4EAE-B5F9-84BB572D31EB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Szövegdoboz 56">
                  <a:extLst>
                    <a:ext uri="{FF2B5EF4-FFF2-40B4-BE49-F238E27FC236}">
                      <a16:creationId xmlns:a16="http://schemas.microsoft.com/office/drawing/2014/main" id="{C0746156-E978-43BC-B07A-C8EB6531ACE4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Gatekeeper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ekerekített téglalap 67">
                  <a:extLst>
                    <a:ext uri="{FF2B5EF4-FFF2-40B4-BE49-F238E27FC236}">
                      <a16:creationId xmlns:a16="http://schemas.microsoft.com/office/drawing/2014/main" id="{B0967B59-4A0F-4560-B5CE-BAA5E6CAB6C2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ekerekített téglalap 68">
                  <a:extLst>
                    <a:ext uri="{FF2B5EF4-FFF2-40B4-BE49-F238E27FC236}">
                      <a16:creationId xmlns:a16="http://schemas.microsoft.com/office/drawing/2014/main" id="{1D0ABC0C-5E8F-4161-A228-FACE8AAD7590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" name="Csoportba foglalás 24">
                  <a:extLst>
                    <a:ext uri="{FF2B5EF4-FFF2-40B4-BE49-F238E27FC236}">
                      <a16:creationId xmlns:a16="http://schemas.microsoft.com/office/drawing/2014/main" id="{F55E9C2D-FD67-4F9A-ABC5-CAB9F2987303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64" name="Szalagív 63">
                    <a:extLst>
                      <a:ext uri="{FF2B5EF4-FFF2-40B4-BE49-F238E27FC236}">
                        <a16:creationId xmlns:a16="http://schemas.microsoft.com/office/drawing/2014/main" id="{91C96A5E-3D4F-47A3-B347-2E909539E69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5" name="Egyenes összekötő 64">
                    <a:extLst>
                      <a:ext uri="{FF2B5EF4-FFF2-40B4-BE49-F238E27FC236}">
                        <a16:creationId xmlns:a16="http://schemas.microsoft.com/office/drawing/2014/main" id="{5689F887-1AD7-4127-A842-0230D929B66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61" name="Csoportba foglalás 25">
                  <a:extLst>
                    <a:ext uri="{FF2B5EF4-FFF2-40B4-BE49-F238E27FC236}">
                      <a16:creationId xmlns:a16="http://schemas.microsoft.com/office/drawing/2014/main" id="{85D24FF0-AF7E-4E50-BAD6-05F5FDD01948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62" name="Szalagív 61">
                    <a:extLst>
                      <a:ext uri="{FF2B5EF4-FFF2-40B4-BE49-F238E27FC236}">
                        <a16:creationId xmlns:a16="http://schemas.microsoft.com/office/drawing/2014/main" id="{6BC15FDB-C33E-490A-8ACD-0AA303D6253A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3" name="Egyenes összekötő 62">
                    <a:extLst>
                      <a:ext uri="{FF2B5EF4-FFF2-40B4-BE49-F238E27FC236}">
                        <a16:creationId xmlns:a16="http://schemas.microsoft.com/office/drawing/2014/main" id="{C06E5AF2-B46C-4E01-8F46-334321754DDC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52" name="Lekerekített téglalap 61">
                <a:extLst>
                  <a:ext uri="{FF2B5EF4-FFF2-40B4-BE49-F238E27FC236}">
                    <a16:creationId xmlns:a16="http://schemas.microsoft.com/office/drawing/2014/main" id="{FB2E1ADC-4FEB-4550-80C2-9623B01CBDDE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3" name="Csoportba foglalás 55">
                <a:extLst>
                  <a:ext uri="{FF2B5EF4-FFF2-40B4-BE49-F238E27FC236}">
                    <a16:creationId xmlns:a16="http://schemas.microsoft.com/office/drawing/2014/main" id="{091A683B-6CE8-4AA9-A21A-8521E374E604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54" name="Szalagív 53">
                  <a:extLst>
                    <a:ext uri="{FF2B5EF4-FFF2-40B4-BE49-F238E27FC236}">
                      <a16:creationId xmlns:a16="http://schemas.microsoft.com/office/drawing/2014/main" id="{EC729CB0-5399-41D4-B2F5-A20377D2DCF3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" name="Egyenes összekötő 54">
                  <a:extLst>
                    <a:ext uri="{FF2B5EF4-FFF2-40B4-BE49-F238E27FC236}">
                      <a16:creationId xmlns:a16="http://schemas.microsoft.com/office/drawing/2014/main" id="{85ACD4A8-F8F6-45C1-96EA-62E42F2BFF5A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66" name="Csoportba foglalás 65">
              <a:extLst>
                <a:ext uri="{FF2B5EF4-FFF2-40B4-BE49-F238E27FC236}">
                  <a16:creationId xmlns:a16="http://schemas.microsoft.com/office/drawing/2014/main" id="{A2E46F79-BEF3-4F60-A05E-E44EEDEC9572}"/>
                </a:ext>
              </a:extLst>
            </p:cNvPr>
            <p:cNvGrpSpPr/>
            <p:nvPr/>
          </p:nvGrpSpPr>
          <p:grpSpPr>
            <a:xfrm>
              <a:off x="642910" y="3714752"/>
              <a:ext cx="857256" cy="576274"/>
              <a:chOff x="3343271" y="3571876"/>
              <a:chExt cx="857256" cy="576274"/>
            </a:xfrm>
          </p:grpSpPr>
          <p:grpSp>
            <p:nvGrpSpPr>
              <p:cNvPr id="67" name="Csoportba foglalás 43">
                <a:extLst>
                  <a:ext uri="{FF2B5EF4-FFF2-40B4-BE49-F238E27FC236}">
                    <a16:creationId xmlns:a16="http://schemas.microsoft.com/office/drawing/2014/main" id="{4837928C-92BF-4F36-AC79-CBEC235FAD7F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72" name="Lekerekített téglalap 81">
                  <a:extLst>
                    <a:ext uri="{FF2B5EF4-FFF2-40B4-BE49-F238E27FC236}">
                      <a16:creationId xmlns:a16="http://schemas.microsoft.com/office/drawing/2014/main" id="{AE0FA963-4588-496D-8C75-0636CF760A7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Szövegdoboz 72">
                  <a:extLst>
                    <a:ext uri="{FF2B5EF4-FFF2-40B4-BE49-F238E27FC236}">
                      <a16:creationId xmlns:a16="http://schemas.microsoft.com/office/drawing/2014/main" id="{809A5525-DD4A-42D7-BA86-857B34447737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Consumer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Lekerekített téglalap 83">
                  <a:extLst>
                    <a:ext uri="{FF2B5EF4-FFF2-40B4-BE49-F238E27FC236}">
                      <a16:creationId xmlns:a16="http://schemas.microsoft.com/office/drawing/2014/main" id="{4CDC9FD4-9BEB-4CB0-BCD5-456D9E12C601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ekerekített téglalap 84">
                  <a:extLst>
                    <a:ext uri="{FF2B5EF4-FFF2-40B4-BE49-F238E27FC236}">
                      <a16:creationId xmlns:a16="http://schemas.microsoft.com/office/drawing/2014/main" id="{967A7C2A-097B-4F3A-80BA-A66AA0B9C090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6" name="Csoportba foglalás 24">
                  <a:extLst>
                    <a:ext uri="{FF2B5EF4-FFF2-40B4-BE49-F238E27FC236}">
                      <a16:creationId xmlns:a16="http://schemas.microsoft.com/office/drawing/2014/main" id="{59A72E62-CD00-400F-8B34-1626B9AA8275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80" name="Szalagív 79">
                    <a:extLst>
                      <a:ext uri="{FF2B5EF4-FFF2-40B4-BE49-F238E27FC236}">
                        <a16:creationId xmlns:a16="http://schemas.microsoft.com/office/drawing/2014/main" id="{B036F840-B2CB-4733-9EA8-68159F4DC634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1" name="Egyenes összekötő 80">
                    <a:extLst>
                      <a:ext uri="{FF2B5EF4-FFF2-40B4-BE49-F238E27FC236}">
                        <a16:creationId xmlns:a16="http://schemas.microsoft.com/office/drawing/2014/main" id="{065DA3E5-FD34-411D-8232-B41F35CAF35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77" name="Csoportba foglalás 25">
                  <a:extLst>
                    <a:ext uri="{FF2B5EF4-FFF2-40B4-BE49-F238E27FC236}">
                      <a16:creationId xmlns:a16="http://schemas.microsoft.com/office/drawing/2014/main" id="{13FBCC06-468A-4093-B445-08475420471E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78" name="Szalagív 77">
                    <a:extLst>
                      <a:ext uri="{FF2B5EF4-FFF2-40B4-BE49-F238E27FC236}">
                        <a16:creationId xmlns:a16="http://schemas.microsoft.com/office/drawing/2014/main" id="{2352CC1E-ECA1-4838-8CB4-97AC1DC9205B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9" name="Egyenes összekötő 78">
                    <a:extLst>
                      <a:ext uri="{FF2B5EF4-FFF2-40B4-BE49-F238E27FC236}">
                        <a16:creationId xmlns:a16="http://schemas.microsoft.com/office/drawing/2014/main" id="{D2AB7193-93A5-44FA-A2A6-13C8C083B31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68" name="Lekerekített téglalap 77">
                <a:extLst>
                  <a:ext uri="{FF2B5EF4-FFF2-40B4-BE49-F238E27FC236}">
                    <a16:creationId xmlns:a16="http://schemas.microsoft.com/office/drawing/2014/main" id="{18A55465-598D-4267-82BF-563E8E08B406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9" name="Csoportba foglalás 55">
                <a:extLst>
                  <a:ext uri="{FF2B5EF4-FFF2-40B4-BE49-F238E27FC236}">
                    <a16:creationId xmlns:a16="http://schemas.microsoft.com/office/drawing/2014/main" id="{3C8C87DA-A337-41D0-BD5F-AE16D9B5375F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70" name="Szalagív 69">
                  <a:extLst>
                    <a:ext uri="{FF2B5EF4-FFF2-40B4-BE49-F238E27FC236}">
                      <a16:creationId xmlns:a16="http://schemas.microsoft.com/office/drawing/2014/main" id="{E511BC2D-C627-4AB3-8E89-12A9786766F2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1" name="Egyenes összekötő 70">
                  <a:extLst>
                    <a:ext uri="{FF2B5EF4-FFF2-40B4-BE49-F238E27FC236}">
                      <a16:creationId xmlns:a16="http://schemas.microsoft.com/office/drawing/2014/main" id="{8E01D180-2C6E-4250-8103-FDE58EF03A0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82" name="Csoportba foglalás 81">
              <a:extLst>
                <a:ext uri="{FF2B5EF4-FFF2-40B4-BE49-F238E27FC236}">
                  <a16:creationId xmlns:a16="http://schemas.microsoft.com/office/drawing/2014/main" id="{C7E30236-BFEB-4092-854B-67DB4A2BBD29}"/>
                </a:ext>
              </a:extLst>
            </p:cNvPr>
            <p:cNvGrpSpPr/>
            <p:nvPr/>
          </p:nvGrpSpPr>
          <p:grpSpPr>
            <a:xfrm>
              <a:off x="8001024" y="3357562"/>
              <a:ext cx="857256" cy="576274"/>
              <a:chOff x="3343271" y="3571876"/>
              <a:chExt cx="857256" cy="576274"/>
            </a:xfrm>
          </p:grpSpPr>
          <p:grpSp>
            <p:nvGrpSpPr>
              <p:cNvPr id="83" name="Csoportba foglalás 43">
                <a:extLst>
                  <a:ext uri="{FF2B5EF4-FFF2-40B4-BE49-F238E27FC236}">
                    <a16:creationId xmlns:a16="http://schemas.microsoft.com/office/drawing/2014/main" id="{00602925-BA95-44E7-9B94-4AB0D3A6C32D}"/>
                  </a:ext>
                </a:extLst>
              </p:cNvPr>
              <p:cNvGrpSpPr/>
              <p:nvPr/>
            </p:nvGrpSpPr>
            <p:grpSpPr>
              <a:xfrm>
                <a:off x="3343271" y="3571876"/>
                <a:ext cx="857256" cy="576274"/>
                <a:chOff x="3486146" y="2357430"/>
                <a:chExt cx="857256" cy="576274"/>
              </a:xfrm>
            </p:grpSpPr>
            <p:sp>
              <p:nvSpPr>
                <p:cNvPr id="88" name="Lekerekített téglalap 97">
                  <a:extLst>
                    <a:ext uri="{FF2B5EF4-FFF2-40B4-BE49-F238E27FC236}">
                      <a16:creationId xmlns:a16="http://schemas.microsoft.com/office/drawing/2014/main" id="{B13A4D0E-D4DF-4A21-B54E-73052FD16978}"/>
                    </a:ext>
                  </a:extLst>
                </p:cNvPr>
                <p:cNvSpPr/>
                <p:nvPr/>
              </p:nvSpPr>
              <p:spPr>
                <a:xfrm>
                  <a:off x="3571868" y="2357430"/>
                  <a:ext cx="684208" cy="401641"/>
                </a:xfrm>
                <a:prstGeom prst="round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Szövegdoboz 88">
                  <a:extLst>
                    <a:ext uri="{FF2B5EF4-FFF2-40B4-BE49-F238E27FC236}">
                      <a16:creationId xmlns:a16="http://schemas.microsoft.com/office/drawing/2014/main" id="{340ABC84-1BD2-4D85-91E9-68C041E53841}"/>
                    </a:ext>
                  </a:extLst>
                </p:cNvPr>
                <p:cNvSpPr txBox="1"/>
                <p:nvPr/>
              </p:nvSpPr>
              <p:spPr>
                <a:xfrm>
                  <a:off x="3486146" y="2443154"/>
                  <a:ext cx="85725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hu-HU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Provider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Lekerekített téglalap 99">
                  <a:extLst>
                    <a:ext uri="{FF2B5EF4-FFF2-40B4-BE49-F238E27FC236}">
                      <a16:creationId xmlns:a16="http://schemas.microsoft.com/office/drawing/2014/main" id="{49F7B8CB-A592-48FB-9C0B-31F484071214}"/>
                    </a:ext>
                  </a:extLst>
                </p:cNvPr>
                <p:cNvSpPr/>
                <p:nvPr/>
              </p:nvSpPr>
              <p:spPr>
                <a:xfrm>
                  <a:off x="3652837" y="2728913"/>
                  <a:ext cx="95252" cy="57155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ekerekített téglalap 100">
                  <a:extLst>
                    <a:ext uri="{FF2B5EF4-FFF2-40B4-BE49-F238E27FC236}">
                      <a16:creationId xmlns:a16="http://schemas.microsoft.com/office/drawing/2014/main" id="{D789C544-D62E-4ACD-A03B-59EBB7D10A9C}"/>
                    </a:ext>
                  </a:extLst>
                </p:cNvPr>
                <p:cNvSpPr/>
                <p:nvPr/>
              </p:nvSpPr>
              <p:spPr>
                <a:xfrm>
                  <a:off x="3764766" y="2729715"/>
                  <a:ext cx="95252" cy="57155"/>
                </a:xfrm>
                <a:prstGeom prst="roundRect">
                  <a:avLst/>
                </a:prstGeom>
                <a:solidFill>
                  <a:srgbClr val="00B05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92" name="Csoportba foglalás 24">
                  <a:extLst>
                    <a:ext uri="{FF2B5EF4-FFF2-40B4-BE49-F238E27FC236}">
                      <a16:creationId xmlns:a16="http://schemas.microsoft.com/office/drawing/2014/main" id="{7E0EDEF3-E42C-4B36-A043-90E5F284AE61}"/>
                    </a:ext>
                  </a:extLst>
                </p:cNvPr>
                <p:cNvGrpSpPr/>
                <p:nvPr/>
              </p:nvGrpSpPr>
              <p:grpSpPr>
                <a:xfrm>
                  <a:off x="3667124" y="2786064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96" name="Szalagív 95">
                    <a:extLst>
                      <a:ext uri="{FF2B5EF4-FFF2-40B4-BE49-F238E27FC236}">
                        <a16:creationId xmlns:a16="http://schemas.microsoft.com/office/drawing/2014/main" id="{A0E1BF55-1B77-4AFE-88E7-7FE084F36DF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7" name="Egyenes összekötő 96">
                    <a:extLst>
                      <a:ext uri="{FF2B5EF4-FFF2-40B4-BE49-F238E27FC236}">
                        <a16:creationId xmlns:a16="http://schemas.microsoft.com/office/drawing/2014/main" id="{99B4DB7E-9244-4B53-B103-9D1F1E5B678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93" name="Csoportba foglalás 25">
                  <a:extLst>
                    <a:ext uri="{FF2B5EF4-FFF2-40B4-BE49-F238E27FC236}">
                      <a16:creationId xmlns:a16="http://schemas.microsoft.com/office/drawing/2014/main" id="{5B4C3CA8-E96D-4980-A10A-4054F9C2F404}"/>
                    </a:ext>
                  </a:extLst>
                </p:cNvPr>
                <p:cNvGrpSpPr/>
                <p:nvPr/>
              </p:nvGrpSpPr>
              <p:grpSpPr>
                <a:xfrm>
                  <a:off x="3774285" y="2786067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94" name="Szalagív 93">
                    <a:extLst>
                      <a:ext uri="{FF2B5EF4-FFF2-40B4-BE49-F238E27FC236}">
                        <a16:creationId xmlns:a16="http://schemas.microsoft.com/office/drawing/2014/main" id="{FDAC1AE6-FDF1-4D6D-9E76-05A25F16707E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95" name="Egyenes összekötő 94">
                    <a:extLst>
                      <a:ext uri="{FF2B5EF4-FFF2-40B4-BE49-F238E27FC236}">
                        <a16:creationId xmlns:a16="http://schemas.microsoft.com/office/drawing/2014/main" id="{FEB4EC2B-74A4-471A-9C70-BD4345B7D09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84" name="Lekerekített téglalap 93">
                <a:extLst>
                  <a:ext uri="{FF2B5EF4-FFF2-40B4-BE49-F238E27FC236}">
                    <a16:creationId xmlns:a16="http://schemas.microsoft.com/office/drawing/2014/main" id="{08EADA46-9ECB-4165-8EDE-671CFFDDDFCD}"/>
                  </a:ext>
                </a:extLst>
              </p:cNvPr>
              <p:cNvSpPr/>
              <p:nvPr/>
            </p:nvSpPr>
            <p:spPr>
              <a:xfrm>
                <a:off x="3736197" y="3944156"/>
                <a:ext cx="95252" cy="57155"/>
              </a:xfrm>
              <a:prstGeom prst="roundRect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Csoportba foglalás 55">
                <a:extLst>
                  <a:ext uri="{FF2B5EF4-FFF2-40B4-BE49-F238E27FC236}">
                    <a16:creationId xmlns:a16="http://schemas.microsoft.com/office/drawing/2014/main" id="{01968EBD-E56F-4971-940A-42C415EF6C1C}"/>
                  </a:ext>
                </a:extLst>
              </p:cNvPr>
              <p:cNvGrpSpPr/>
              <p:nvPr/>
            </p:nvGrpSpPr>
            <p:grpSpPr>
              <a:xfrm>
                <a:off x="3740938" y="3998123"/>
                <a:ext cx="71438" cy="147637"/>
                <a:chOff x="3667124" y="2786064"/>
                <a:chExt cx="71438" cy="147637"/>
              </a:xfrm>
            </p:grpSpPr>
            <p:sp>
              <p:nvSpPr>
                <p:cNvPr id="86" name="Szalagív 85">
                  <a:extLst>
                    <a:ext uri="{FF2B5EF4-FFF2-40B4-BE49-F238E27FC236}">
                      <a16:creationId xmlns:a16="http://schemas.microsoft.com/office/drawing/2014/main" id="{467BB9D5-9703-4490-9C21-E3B84DBB4A2A}"/>
                    </a:ext>
                  </a:extLst>
                </p:cNvPr>
                <p:cNvSpPr/>
                <p:nvPr/>
              </p:nvSpPr>
              <p:spPr>
                <a:xfrm>
                  <a:off x="3667124" y="2862263"/>
                  <a:ext cx="71438" cy="71438"/>
                </a:xfrm>
                <a:prstGeom prst="blockArc">
                  <a:avLst>
                    <a:gd name="adj1" fmla="val 10800000"/>
                    <a:gd name="adj2" fmla="val 21413052"/>
                    <a:gd name="adj3" fmla="val 3862"/>
                  </a:avLst>
                </a:prstGeom>
                <a:solidFill>
                  <a:srgbClr val="4F81BD"/>
                </a:solidFill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87" name="Egyenes összekötő 86">
                  <a:extLst>
                    <a:ext uri="{FF2B5EF4-FFF2-40B4-BE49-F238E27FC236}">
                      <a16:creationId xmlns:a16="http://schemas.microsoft.com/office/drawing/2014/main" id="{58F8D2B4-24B8-45F8-B1C5-663A279AFB9E}"/>
                    </a:ext>
                  </a:extLst>
                </p:cNvPr>
                <p:cNvCxnSpPr/>
                <p:nvPr/>
              </p:nvCxnSpPr>
              <p:spPr>
                <a:xfrm rot="16200000" flipH="1">
                  <a:off x="3665939" y="2822970"/>
                  <a:ext cx="73816" cy="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98" name="Csoportba foglalás 97">
              <a:extLst>
                <a:ext uri="{FF2B5EF4-FFF2-40B4-BE49-F238E27FC236}">
                  <a16:creationId xmlns:a16="http://schemas.microsoft.com/office/drawing/2014/main" id="{66B032F4-6CC3-4942-93CD-6360CA842B36}"/>
                </a:ext>
              </a:extLst>
            </p:cNvPr>
            <p:cNvGrpSpPr/>
            <p:nvPr/>
          </p:nvGrpSpPr>
          <p:grpSpPr>
            <a:xfrm>
              <a:off x="785786" y="2786058"/>
              <a:ext cx="857256" cy="576271"/>
              <a:chOff x="785786" y="2786058"/>
              <a:chExt cx="857256" cy="576271"/>
            </a:xfrm>
          </p:grpSpPr>
          <p:grpSp>
            <p:nvGrpSpPr>
              <p:cNvPr id="99" name="Csoportba foglalás 98">
                <a:extLst>
                  <a:ext uri="{FF2B5EF4-FFF2-40B4-BE49-F238E27FC236}">
                    <a16:creationId xmlns:a16="http://schemas.microsoft.com/office/drawing/2014/main" id="{206DD2CE-3E75-415D-ABE5-A17215F27B85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01" name="Csoportba foglalás 43">
                  <a:extLst>
                    <a:ext uri="{FF2B5EF4-FFF2-40B4-BE49-F238E27FC236}">
                      <a16:creationId xmlns:a16="http://schemas.microsoft.com/office/drawing/2014/main" id="{CEAFE46A-0C5B-466D-B20A-DC881633E24A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06" name="Lekerekített téglalap 113">
                    <a:extLst>
                      <a:ext uri="{FF2B5EF4-FFF2-40B4-BE49-F238E27FC236}">
                        <a16:creationId xmlns:a16="http://schemas.microsoft.com/office/drawing/2014/main" id="{5734CCCE-4A10-4981-9F79-43761985015B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Szövegdoboz 106">
                    <a:extLst>
                      <a:ext uri="{FF2B5EF4-FFF2-40B4-BE49-F238E27FC236}">
                        <a16:creationId xmlns:a16="http://schemas.microsoft.com/office/drawing/2014/main" id="{26F18C07-3227-40F3-9386-1E09FF98BDDE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Orchestration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8" name="Lekerekített téglalap 115">
                    <a:extLst>
                      <a:ext uri="{FF2B5EF4-FFF2-40B4-BE49-F238E27FC236}">
                        <a16:creationId xmlns:a16="http://schemas.microsoft.com/office/drawing/2014/main" id="{260F914B-6EE2-4C2B-AEDB-FF089F0835E4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Lekerekített téglalap 116">
                    <a:extLst>
                      <a:ext uri="{FF2B5EF4-FFF2-40B4-BE49-F238E27FC236}">
                        <a16:creationId xmlns:a16="http://schemas.microsoft.com/office/drawing/2014/main" id="{F080CC56-3976-431A-B843-B49ED2147F00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0" name="Csoportba foglalás 24">
                    <a:extLst>
                      <a:ext uri="{FF2B5EF4-FFF2-40B4-BE49-F238E27FC236}">
                        <a16:creationId xmlns:a16="http://schemas.microsoft.com/office/drawing/2014/main" id="{0FD65BAD-9B06-4ACE-84D5-9877D2319F3C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12" name="Szalagív 111">
                      <a:extLst>
                        <a:ext uri="{FF2B5EF4-FFF2-40B4-BE49-F238E27FC236}">
                          <a16:creationId xmlns:a16="http://schemas.microsoft.com/office/drawing/2014/main" id="{97D3BC6A-DD4B-4B70-AF5A-256CB3F46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13" name="Egyenes összekötő 112">
                      <a:extLst>
                        <a:ext uri="{FF2B5EF4-FFF2-40B4-BE49-F238E27FC236}">
                          <a16:creationId xmlns:a16="http://schemas.microsoft.com/office/drawing/2014/main" id="{D34E4595-5CF4-4648-A2A7-BBDC3DD7B561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11" name="Egyenes összekötő 110">
                    <a:extLst>
                      <a:ext uri="{FF2B5EF4-FFF2-40B4-BE49-F238E27FC236}">
                        <a16:creationId xmlns:a16="http://schemas.microsoft.com/office/drawing/2014/main" id="{0C13ECC7-DBF3-4E5C-9188-7FC1590893F9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2" name="Lekerekített téglalap 109">
                  <a:extLst>
                    <a:ext uri="{FF2B5EF4-FFF2-40B4-BE49-F238E27FC236}">
                      <a16:creationId xmlns:a16="http://schemas.microsoft.com/office/drawing/2014/main" id="{41B8E09E-41D9-4303-A55A-D9E81257B85F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3" name="Csoportba foglalás 55">
                  <a:extLst>
                    <a:ext uri="{FF2B5EF4-FFF2-40B4-BE49-F238E27FC236}">
                      <a16:creationId xmlns:a16="http://schemas.microsoft.com/office/drawing/2014/main" id="{1CAF7CF8-5638-459B-A33E-0701573AA42E}"/>
                    </a:ext>
                  </a:extLst>
                </p:cNvPr>
                <p:cNvGrpSpPr/>
                <p:nvPr/>
              </p:nvGrpSpPr>
              <p:grpSpPr>
                <a:xfrm>
                  <a:off x="3740938" y="3998123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104" name="Szalagív 103">
                    <a:extLst>
                      <a:ext uri="{FF2B5EF4-FFF2-40B4-BE49-F238E27FC236}">
                        <a16:creationId xmlns:a16="http://schemas.microsoft.com/office/drawing/2014/main" id="{9859E429-5A8F-4F9D-9BC0-71A378068DD1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05" name="Egyenes összekötő 104">
                    <a:extLst>
                      <a:ext uri="{FF2B5EF4-FFF2-40B4-BE49-F238E27FC236}">
                        <a16:creationId xmlns:a16="http://schemas.microsoft.com/office/drawing/2014/main" id="{1436E5D0-4585-4FD8-AA33-C41B1F5BC2D5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00" name="Ellipszis 99">
                <a:extLst>
                  <a:ext uri="{FF2B5EF4-FFF2-40B4-BE49-F238E27FC236}">
                    <a16:creationId xmlns:a16="http://schemas.microsoft.com/office/drawing/2014/main" id="{E296AF34-C540-47EE-90E6-5F615520E09F}"/>
                  </a:ext>
                </a:extLst>
              </p:cNvPr>
              <p:cNvSpPr/>
              <p:nvPr/>
            </p:nvSpPr>
            <p:spPr>
              <a:xfrm>
                <a:off x="1071538" y="3286124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Csoportba foglalás 113">
              <a:extLst>
                <a:ext uri="{FF2B5EF4-FFF2-40B4-BE49-F238E27FC236}">
                  <a16:creationId xmlns:a16="http://schemas.microsoft.com/office/drawing/2014/main" id="{9E509291-E63D-461E-BBFB-5D855EA569F0}"/>
                </a:ext>
              </a:extLst>
            </p:cNvPr>
            <p:cNvGrpSpPr/>
            <p:nvPr/>
          </p:nvGrpSpPr>
          <p:grpSpPr>
            <a:xfrm>
              <a:off x="6715140" y="3857628"/>
              <a:ext cx="857256" cy="576271"/>
              <a:chOff x="785786" y="2786058"/>
              <a:chExt cx="857256" cy="576271"/>
            </a:xfrm>
          </p:grpSpPr>
          <p:grpSp>
            <p:nvGrpSpPr>
              <p:cNvPr id="115" name="Csoportba foglalás 107">
                <a:extLst>
                  <a:ext uri="{FF2B5EF4-FFF2-40B4-BE49-F238E27FC236}">
                    <a16:creationId xmlns:a16="http://schemas.microsoft.com/office/drawing/2014/main" id="{B64DD5A3-B5BF-46CE-BCE0-296EE6FDF0C3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17" name="Csoportba foglalás 43">
                  <a:extLst>
                    <a:ext uri="{FF2B5EF4-FFF2-40B4-BE49-F238E27FC236}">
                      <a16:creationId xmlns:a16="http://schemas.microsoft.com/office/drawing/2014/main" id="{F59FD2D3-FF6E-4049-A912-EE1DB41F2136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22" name="Lekerekített téglalap 133">
                    <a:extLst>
                      <a:ext uri="{FF2B5EF4-FFF2-40B4-BE49-F238E27FC236}">
                        <a16:creationId xmlns:a16="http://schemas.microsoft.com/office/drawing/2014/main" id="{89A3AE05-5AFC-43B1-A3DB-DDF8AF2E7A76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Szövegdoboz 122">
                    <a:extLst>
                      <a:ext uri="{FF2B5EF4-FFF2-40B4-BE49-F238E27FC236}">
                        <a16:creationId xmlns:a16="http://schemas.microsoft.com/office/drawing/2014/main" id="{2E2ECA8D-A337-410A-996A-6683769C746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Orchestration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Lekerekített téglalap 135">
                    <a:extLst>
                      <a:ext uri="{FF2B5EF4-FFF2-40B4-BE49-F238E27FC236}">
                        <a16:creationId xmlns:a16="http://schemas.microsoft.com/office/drawing/2014/main" id="{7B0350F4-D092-4DE6-89BC-92088247DCC9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Lekerekített téglalap 136">
                    <a:extLst>
                      <a:ext uri="{FF2B5EF4-FFF2-40B4-BE49-F238E27FC236}">
                        <a16:creationId xmlns:a16="http://schemas.microsoft.com/office/drawing/2014/main" id="{B6A51173-429F-4887-94BC-F7130D3BE9F2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6" name="Csoportba foglalás 24">
                    <a:extLst>
                      <a:ext uri="{FF2B5EF4-FFF2-40B4-BE49-F238E27FC236}">
                        <a16:creationId xmlns:a16="http://schemas.microsoft.com/office/drawing/2014/main" id="{A950DFC7-3F68-4B23-B5A9-6D5D54D8B4F4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28" name="Szalagív 127">
                      <a:extLst>
                        <a:ext uri="{FF2B5EF4-FFF2-40B4-BE49-F238E27FC236}">
                          <a16:creationId xmlns:a16="http://schemas.microsoft.com/office/drawing/2014/main" id="{C5BBED28-4B00-4294-89E3-C16981DF5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29" name="Egyenes összekötő 128">
                      <a:extLst>
                        <a:ext uri="{FF2B5EF4-FFF2-40B4-BE49-F238E27FC236}">
                          <a16:creationId xmlns:a16="http://schemas.microsoft.com/office/drawing/2014/main" id="{0D52E0DB-C604-4DE2-8E79-AE7E88608912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27" name="Egyenes összekötő 126">
                    <a:extLst>
                      <a:ext uri="{FF2B5EF4-FFF2-40B4-BE49-F238E27FC236}">
                        <a16:creationId xmlns:a16="http://schemas.microsoft.com/office/drawing/2014/main" id="{52CF326C-B0CE-40DD-9764-E7561FA1710D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Lekerekített téglalap 129">
                  <a:extLst>
                    <a:ext uri="{FF2B5EF4-FFF2-40B4-BE49-F238E27FC236}">
                      <a16:creationId xmlns:a16="http://schemas.microsoft.com/office/drawing/2014/main" id="{E6013B89-9AE4-4F66-B0F0-B59631834861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9" name="Csoportba foglalás 55">
                  <a:extLst>
                    <a:ext uri="{FF2B5EF4-FFF2-40B4-BE49-F238E27FC236}">
                      <a16:creationId xmlns:a16="http://schemas.microsoft.com/office/drawing/2014/main" id="{16FBB7D4-C3BA-4841-A3AF-6A7837636240}"/>
                    </a:ext>
                  </a:extLst>
                </p:cNvPr>
                <p:cNvGrpSpPr/>
                <p:nvPr/>
              </p:nvGrpSpPr>
              <p:grpSpPr>
                <a:xfrm>
                  <a:off x="3740938" y="3998123"/>
                  <a:ext cx="71438" cy="147637"/>
                  <a:chOff x="3667124" y="2786064"/>
                  <a:chExt cx="71438" cy="147637"/>
                </a:xfrm>
              </p:grpSpPr>
              <p:sp>
                <p:nvSpPr>
                  <p:cNvPr id="120" name="Szalagív 119">
                    <a:extLst>
                      <a:ext uri="{FF2B5EF4-FFF2-40B4-BE49-F238E27FC236}">
                        <a16:creationId xmlns:a16="http://schemas.microsoft.com/office/drawing/2014/main" id="{32E5A022-7198-4CA8-9AB8-F24B9F96DBE1}"/>
                      </a:ext>
                    </a:extLst>
                  </p:cNvPr>
                  <p:cNvSpPr/>
                  <p:nvPr/>
                </p:nvSpPr>
                <p:spPr>
                  <a:xfrm>
                    <a:off x="3667124" y="286226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21" name="Egyenes összekötő 120">
                    <a:extLst>
                      <a:ext uri="{FF2B5EF4-FFF2-40B4-BE49-F238E27FC236}">
                        <a16:creationId xmlns:a16="http://schemas.microsoft.com/office/drawing/2014/main" id="{A9EC8997-F1DA-4E7F-BBDE-1758DC43E9B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16" name="Ellipszis 115">
                <a:extLst>
                  <a:ext uri="{FF2B5EF4-FFF2-40B4-BE49-F238E27FC236}">
                    <a16:creationId xmlns:a16="http://schemas.microsoft.com/office/drawing/2014/main" id="{F087201B-FBB5-4270-83D3-3EB9A6B9E611}"/>
                  </a:ext>
                </a:extLst>
              </p:cNvPr>
              <p:cNvSpPr/>
              <p:nvPr/>
            </p:nvSpPr>
            <p:spPr>
              <a:xfrm>
                <a:off x="1071538" y="3286124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0" name="Csoportba foglalás 129">
              <a:extLst>
                <a:ext uri="{FF2B5EF4-FFF2-40B4-BE49-F238E27FC236}">
                  <a16:creationId xmlns:a16="http://schemas.microsoft.com/office/drawing/2014/main" id="{36E73089-6177-434C-BD5E-D57A8450C7D7}"/>
                </a:ext>
              </a:extLst>
            </p:cNvPr>
            <p:cNvGrpSpPr/>
            <p:nvPr/>
          </p:nvGrpSpPr>
          <p:grpSpPr>
            <a:xfrm>
              <a:off x="2000232" y="2428868"/>
              <a:ext cx="857256" cy="576271"/>
              <a:chOff x="785786" y="2786058"/>
              <a:chExt cx="857256" cy="576271"/>
            </a:xfrm>
          </p:grpSpPr>
          <p:grpSp>
            <p:nvGrpSpPr>
              <p:cNvPr id="131" name="Csoportba foglalás 107">
                <a:extLst>
                  <a:ext uri="{FF2B5EF4-FFF2-40B4-BE49-F238E27FC236}">
                    <a16:creationId xmlns:a16="http://schemas.microsoft.com/office/drawing/2014/main" id="{86CB0C01-6C60-4779-AE37-DA9051FB54FD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33" name="Csoportba foglalás 43">
                  <a:extLst>
                    <a:ext uri="{FF2B5EF4-FFF2-40B4-BE49-F238E27FC236}">
                      <a16:creationId xmlns:a16="http://schemas.microsoft.com/office/drawing/2014/main" id="{22EBAAAC-5257-4270-944D-994CFD1CEE1C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38" name="Lekerekített téglalap 149">
                    <a:extLst>
                      <a:ext uri="{FF2B5EF4-FFF2-40B4-BE49-F238E27FC236}">
                        <a16:creationId xmlns:a16="http://schemas.microsoft.com/office/drawing/2014/main" id="{4B2E9425-74E1-43F6-8167-5E256E508ACC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Szövegdoboz 138">
                    <a:extLst>
                      <a:ext uri="{FF2B5EF4-FFF2-40B4-BE49-F238E27FC236}">
                        <a16:creationId xmlns:a16="http://schemas.microsoft.com/office/drawing/2014/main" id="{CE519E7F-82D7-4C57-A1AC-3D1110B2586B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Authorisation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Lekerekített téglalap 151">
                    <a:extLst>
                      <a:ext uri="{FF2B5EF4-FFF2-40B4-BE49-F238E27FC236}">
                        <a16:creationId xmlns:a16="http://schemas.microsoft.com/office/drawing/2014/main" id="{CC8DCE74-E84E-4D0E-8494-19EE43D36A58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Lekerekített téglalap 152">
                    <a:extLst>
                      <a:ext uri="{FF2B5EF4-FFF2-40B4-BE49-F238E27FC236}">
                        <a16:creationId xmlns:a16="http://schemas.microsoft.com/office/drawing/2014/main" id="{D44C6DA1-6189-4FBD-8E4F-FEF74D86BF18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2" name="Csoportba foglalás 24">
                    <a:extLst>
                      <a:ext uri="{FF2B5EF4-FFF2-40B4-BE49-F238E27FC236}">
                        <a16:creationId xmlns:a16="http://schemas.microsoft.com/office/drawing/2014/main" id="{67B4039C-629E-49F6-BE99-3D58E51B0393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44" name="Szalagív 143">
                      <a:extLst>
                        <a:ext uri="{FF2B5EF4-FFF2-40B4-BE49-F238E27FC236}">
                          <a16:creationId xmlns:a16="http://schemas.microsoft.com/office/drawing/2014/main" id="{20A71390-F2BB-49F2-B3F6-6D409C03A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45" name="Egyenes összekötő 144">
                      <a:extLst>
                        <a:ext uri="{FF2B5EF4-FFF2-40B4-BE49-F238E27FC236}">
                          <a16:creationId xmlns:a16="http://schemas.microsoft.com/office/drawing/2014/main" id="{49B7481E-68A3-469C-BC51-393A472E0A4A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43" name="Egyenes összekötő 142">
                    <a:extLst>
                      <a:ext uri="{FF2B5EF4-FFF2-40B4-BE49-F238E27FC236}">
                        <a16:creationId xmlns:a16="http://schemas.microsoft.com/office/drawing/2014/main" id="{A47897A8-069F-41C0-84C3-10EDD0D8B13E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Lekerekített téglalap 145">
                  <a:extLst>
                    <a:ext uri="{FF2B5EF4-FFF2-40B4-BE49-F238E27FC236}">
                      <a16:creationId xmlns:a16="http://schemas.microsoft.com/office/drawing/2014/main" id="{7DF313AC-041A-4D9C-9CB9-62EB4D4EEBEE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" name="Csoportba foglalás 55">
                  <a:extLst>
                    <a:ext uri="{FF2B5EF4-FFF2-40B4-BE49-F238E27FC236}">
                      <a16:creationId xmlns:a16="http://schemas.microsoft.com/office/drawing/2014/main" id="{A42A17D7-E8E9-4DD0-A1B3-B0D562F26E85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36" name="Szalagív 135">
                    <a:extLst>
                      <a:ext uri="{FF2B5EF4-FFF2-40B4-BE49-F238E27FC236}">
                        <a16:creationId xmlns:a16="http://schemas.microsoft.com/office/drawing/2014/main" id="{84660709-615E-4837-9CB6-F731B208E1B7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37" name="Egyenes összekötő 136">
                    <a:extLst>
                      <a:ext uri="{FF2B5EF4-FFF2-40B4-BE49-F238E27FC236}">
                        <a16:creationId xmlns:a16="http://schemas.microsoft.com/office/drawing/2014/main" id="{9C0E6813-0372-47CC-8511-EC8B462BC34F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32" name="Ellipszis 131">
                <a:extLst>
                  <a:ext uri="{FF2B5EF4-FFF2-40B4-BE49-F238E27FC236}">
                    <a16:creationId xmlns:a16="http://schemas.microsoft.com/office/drawing/2014/main" id="{5181A3D7-EDE0-4616-A4CF-A640700BC81F}"/>
                  </a:ext>
                </a:extLst>
              </p:cNvPr>
              <p:cNvSpPr/>
              <p:nvPr/>
            </p:nvSpPr>
            <p:spPr>
              <a:xfrm>
                <a:off x="1188237" y="3283745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Csoportba foglalás 145">
              <a:extLst>
                <a:ext uri="{FF2B5EF4-FFF2-40B4-BE49-F238E27FC236}">
                  <a16:creationId xmlns:a16="http://schemas.microsoft.com/office/drawing/2014/main" id="{84639777-4FE8-433A-9984-FC91FAC90638}"/>
                </a:ext>
              </a:extLst>
            </p:cNvPr>
            <p:cNvGrpSpPr/>
            <p:nvPr/>
          </p:nvGrpSpPr>
          <p:grpSpPr>
            <a:xfrm>
              <a:off x="7286644" y="2428868"/>
              <a:ext cx="857256" cy="576271"/>
              <a:chOff x="785786" y="2786058"/>
              <a:chExt cx="857256" cy="576271"/>
            </a:xfrm>
          </p:grpSpPr>
          <p:grpSp>
            <p:nvGrpSpPr>
              <p:cNvPr id="147" name="Csoportba foglalás 107">
                <a:extLst>
                  <a:ext uri="{FF2B5EF4-FFF2-40B4-BE49-F238E27FC236}">
                    <a16:creationId xmlns:a16="http://schemas.microsoft.com/office/drawing/2014/main" id="{12A947D9-798B-4E34-915E-808F5C625271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6271"/>
                <a:chOff x="3343271" y="3571876"/>
                <a:chExt cx="857256" cy="576271"/>
              </a:xfrm>
            </p:grpSpPr>
            <p:grpSp>
              <p:nvGrpSpPr>
                <p:cNvPr id="149" name="Csoportba foglalás 43">
                  <a:extLst>
                    <a:ext uri="{FF2B5EF4-FFF2-40B4-BE49-F238E27FC236}">
                      <a16:creationId xmlns:a16="http://schemas.microsoft.com/office/drawing/2014/main" id="{08D0FD5D-FA3C-435F-8AA7-8DE7C53CEAEE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6271"/>
                  <a:chOff x="3486146" y="2357430"/>
                  <a:chExt cx="857256" cy="576271"/>
                </a:xfrm>
              </p:grpSpPr>
              <p:sp>
                <p:nvSpPr>
                  <p:cNvPr id="154" name="Lekerekített téglalap 165">
                    <a:extLst>
                      <a:ext uri="{FF2B5EF4-FFF2-40B4-BE49-F238E27FC236}">
                        <a16:creationId xmlns:a16="http://schemas.microsoft.com/office/drawing/2014/main" id="{1DEC5F2F-65A6-40D5-9743-6F19F067F942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Szövegdoboz 154">
                    <a:extLst>
                      <a:ext uri="{FF2B5EF4-FFF2-40B4-BE49-F238E27FC236}">
                        <a16:creationId xmlns:a16="http://schemas.microsoft.com/office/drawing/2014/main" id="{9F8B0A3E-C85A-403E-9722-5371E9F5DA11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Authorisation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6" name="Lekerekített téglalap 167">
                    <a:extLst>
                      <a:ext uri="{FF2B5EF4-FFF2-40B4-BE49-F238E27FC236}">
                        <a16:creationId xmlns:a16="http://schemas.microsoft.com/office/drawing/2014/main" id="{92047C98-EC82-4A9E-AE3E-076091B11343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Lekerekített téglalap 168">
                    <a:extLst>
                      <a:ext uri="{FF2B5EF4-FFF2-40B4-BE49-F238E27FC236}">
                        <a16:creationId xmlns:a16="http://schemas.microsoft.com/office/drawing/2014/main" id="{87ADAE24-7106-447B-960D-57376DBBED61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8" name="Csoportba foglalás 24">
                    <a:extLst>
                      <a:ext uri="{FF2B5EF4-FFF2-40B4-BE49-F238E27FC236}">
                        <a16:creationId xmlns:a16="http://schemas.microsoft.com/office/drawing/2014/main" id="{C48E5F0B-2F41-43A0-A4A9-90C715FB4B9C}"/>
                      </a:ext>
                    </a:extLst>
                  </p:cNvPr>
                  <p:cNvGrpSpPr/>
                  <p:nvPr/>
                </p:nvGrpSpPr>
                <p:grpSpPr>
                  <a:xfrm>
                    <a:off x="3667124" y="2786064"/>
                    <a:ext cx="71438" cy="147637"/>
                    <a:chOff x="3667124" y="2786064"/>
                    <a:chExt cx="71438" cy="147637"/>
                  </a:xfrm>
                </p:grpSpPr>
                <p:sp>
                  <p:nvSpPr>
                    <p:cNvPr id="160" name="Szalagív 159">
                      <a:extLst>
                        <a:ext uri="{FF2B5EF4-FFF2-40B4-BE49-F238E27FC236}">
                          <a16:creationId xmlns:a16="http://schemas.microsoft.com/office/drawing/2014/main" id="{866D9153-F9D2-4F38-8626-A19154201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7124" y="2862263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61" name="Egyenes összekötő 160">
                      <a:extLst>
                        <a:ext uri="{FF2B5EF4-FFF2-40B4-BE49-F238E27FC236}">
                          <a16:creationId xmlns:a16="http://schemas.microsoft.com/office/drawing/2014/main" id="{275F1A87-C4B3-45E4-8A6D-5EC49C2FF50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59" name="Egyenes összekötő 158">
                    <a:extLst>
                      <a:ext uri="{FF2B5EF4-FFF2-40B4-BE49-F238E27FC236}">
                        <a16:creationId xmlns:a16="http://schemas.microsoft.com/office/drawing/2014/main" id="{E2024AFF-024D-4A78-8AC8-06389E973F8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0" name="Lekerekített téglalap 161">
                  <a:extLst>
                    <a:ext uri="{FF2B5EF4-FFF2-40B4-BE49-F238E27FC236}">
                      <a16:creationId xmlns:a16="http://schemas.microsoft.com/office/drawing/2014/main" id="{1D831363-A84A-4180-A5DB-522E1C22A658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1" name="Csoportba foglalás 55">
                  <a:extLst>
                    <a:ext uri="{FF2B5EF4-FFF2-40B4-BE49-F238E27FC236}">
                      <a16:creationId xmlns:a16="http://schemas.microsoft.com/office/drawing/2014/main" id="{30428294-2BB5-45A2-8696-1EB3FD86E7D4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52" name="Szalagív 151">
                    <a:extLst>
                      <a:ext uri="{FF2B5EF4-FFF2-40B4-BE49-F238E27FC236}">
                        <a16:creationId xmlns:a16="http://schemas.microsoft.com/office/drawing/2014/main" id="{ECD0811E-42BC-4791-983A-6E135CBF2E35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53" name="Egyenes összekötő 152">
                    <a:extLst>
                      <a:ext uri="{FF2B5EF4-FFF2-40B4-BE49-F238E27FC236}">
                        <a16:creationId xmlns:a16="http://schemas.microsoft.com/office/drawing/2014/main" id="{9ED1189F-A58D-45CD-80DE-A1A5A99D443A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48" name="Ellipszis 147">
                <a:extLst>
                  <a:ext uri="{FF2B5EF4-FFF2-40B4-BE49-F238E27FC236}">
                    <a16:creationId xmlns:a16="http://schemas.microsoft.com/office/drawing/2014/main" id="{5AE2510C-F407-446C-B9D0-5476EE9EB621}"/>
                  </a:ext>
                </a:extLst>
              </p:cNvPr>
              <p:cNvSpPr/>
              <p:nvPr/>
            </p:nvSpPr>
            <p:spPr>
              <a:xfrm>
                <a:off x="1188237" y="3283745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2" name="Csoportba foglalás 161">
              <a:extLst>
                <a:ext uri="{FF2B5EF4-FFF2-40B4-BE49-F238E27FC236}">
                  <a16:creationId xmlns:a16="http://schemas.microsoft.com/office/drawing/2014/main" id="{3A6650D1-AF51-4FA0-B1CE-77136B017831}"/>
                </a:ext>
              </a:extLst>
            </p:cNvPr>
            <p:cNvGrpSpPr/>
            <p:nvPr/>
          </p:nvGrpSpPr>
          <p:grpSpPr>
            <a:xfrm>
              <a:off x="2285984" y="3643314"/>
              <a:ext cx="857256" cy="571504"/>
              <a:chOff x="785786" y="2786058"/>
              <a:chExt cx="857256" cy="571504"/>
            </a:xfrm>
          </p:grpSpPr>
          <p:grpSp>
            <p:nvGrpSpPr>
              <p:cNvPr id="163" name="Csoportba foglalás 107">
                <a:extLst>
                  <a:ext uri="{FF2B5EF4-FFF2-40B4-BE49-F238E27FC236}">
                    <a16:creationId xmlns:a16="http://schemas.microsoft.com/office/drawing/2014/main" id="{6FE166E2-908E-4A9D-905A-4C71C57ABF60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1504"/>
                <a:chOff x="3343271" y="3571876"/>
                <a:chExt cx="857256" cy="571504"/>
              </a:xfrm>
            </p:grpSpPr>
            <p:grpSp>
              <p:nvGrpSpPr>
                <p:cNvPr id="165" name="Csoportba foglalás 43">
                  <a:extLst>
                    <a:ext uri="{FF2B5EF4-FFF2-40B4-BE49-F238E27FC236}">
                      <a16:creationId xmlns:a16="http://schemas.microsoft.com/office/drawing/2014/main" id="{6BF1AAD3-1142-4A7E-8EF5-C10820277F59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1504"/>
                  <a:chOff x="3486146" y="2357430"/>
                  <a:chExt cx="857256" cy="571504"/>
                </a:xfrm>
              </p:grpSpPr>
              <p:sp>
                <p:nvSpPr>
                  <p:cNvPr id="170" name="Lekerekített téglalap 181">
                    <a:extLst>
                      <a:ext uri="{FF2B5EF4-FFF2-40B4-BE49-F238E27FC236}">
                        <a16:creationId xmlns:a16="http://schemas.microsoft.com/office/drawing/2014/main" id="{42DF87EC-7DCE-454A-85AA-09B9D5D12971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Szövegdoboz 170">
                    <a:extLst>
                      <a:ext uri="{FF2B5EF4-FFF2-40B4-BE49-F238E27FC236}">
                        <a16:creationId xmlns:a16="http://schemas.microsoft.com/office/drawing/2014/main" id="{E006477C-32D8-4877-804E-4D9581687C4A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Service</a:t>
                    </a:r>
                    <a:r>
                      <a:rPr kumimoji="0" lang="hu-HU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 </a:t>
                    </a: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Registry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2" name="Lekerekített téglalap 183">
                    <a:extLst>
                      <a:ext uri="{FF2B5EF4-FFF2-40B4-BE49-F238E27FC236}">
                        <a16:creationId xmlns:a16="http://schemas.microsoft.com/office/drawing/2014/main" id="{F1E224F4-DC02-4220-B38B-A373EEAF5CB5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Lekerekített téglalap 184">
                    <a:extLst>
                      <a:ext uri="{FF2B5EF4-FFF2-40B4-BE49-F238E27FC236}">
                        <a16:creationId xmlns:a16="http://schemas.microsoft.com/office/drawing/2014/main" id="{B2F2993D-823E-4A7B-8D74-65E5F8BFCB77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74" name="Csoportba foglalás 24">
                    <a:extLst>
                      <a:ext uri="{FF2B5EF4-FFF2-40B4-BE49-F238E27FC236}">
                        <a16:creationId xmlns:a16="http://schemas.microsoft.com/office/drawing/2014/main" id="{6A280BE1-3D9A-4742-81F1-CAE61C51C632}"/>
                      </a:ext>
                    </a:extLst>
                  </p:cNvPr>
                  <p:cNvGrpSpPr/>
                  <p:nvPr/>
                </p:nvGrpSpPr>
                <p:grpSpPr>
                  <a:xfrm>
                    <a:off x="3702845" y="2786064"/>
                    <a:ext cx="252412" cy="142870"/>
                    <a:chOff x="3702845" y="2786064"/>
                    <a:chExt cx="252412" cy="142870"/>
                  </a:xfrm>
                </p:grpSpPr>
                <p:sp>
                  <p:nvSpPr>
                    <p:cNvPr id="176" name="Szalagív 175">
                      <a:extLst>
                        <a:ext uri="{FF2B5EF4-FFF2-40B4-BE49-F238E27FC236}">
                          <a16:creationId xmlns:a16="http://schemas.microsoft.com/office/drawing/2014/main" id="{FE697074-EB04-44FF-8791-C92D6E2AE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3819" y="2857496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7" name="Egyenes összekötő 176">
                      <a:extLst>
                        <a:ext uri="{FF2B5EF4-FFF2-40B4-BE49-F238E27FC236}">
                          <a16:creationId xmlns:a16="http://schemas.microsoft.com/office/drawing/2014/main" id="{094F9B4C-00EB-4E19-B5AE-0CC3C51A15A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75" name="Egyenes összekötő 174">
                    <a:extLst>
                      <a:ext uri="{FF2B5EF4-FFF2-40B4-BE49-F238E27FC236}">
                        <a16:creationId xmlns:a16="http://schemas.microsoft.com/office/drawing/2014/main" id="{E5F3C5B0-6B21-41FF-AA8D-41677F705037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6" name="Lekerekített téglalap 177">
                  <a:extLst>
                    <a:ext uri="{FF2B5EF4-FFF2-40B4-BE49-F238E27FC236}">
                      <a16:creationId xmlns:a16="http://schemas.microsoft.com/office/drawing/2014/main" id="{F347A8C3-B255-41CE-8A7D-3E4168D58A1D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7" name="Csoportba foglalás 55">
                  <a:extLst>
                    <a:ext uri="{FF2B5EF4-FFF2-40B4-BE49-F238E27FC236}">
                      <a16:creationId xmlns:a16="http://schemas.microsoft.com/office/drawing/2014/main" id="{97AAD66F-52A1-4CE0-B20A-52309F37EB2B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68" name="Szalagív 167">
                    <a:extLst>
                      <a:ext uri="{FF2B5EF4-FFF2-40B4-BE49-F238E27FC236}">
                        <a16:creationId xmlns:a16="http://schemas.microsoft.com/office/drawing/2014/main" id="{8C6154FE-DD84-46E8-B9B7-1F4C3C1A670F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69" name="Egyenes összekötő 168">
                    <a:extLst>
                      <a:ext uri="{FF2B5EF4-FFF2-40B4-BE49-F238E27FC236}">
                        <a16:creationId xmlns:a16="http://schemas.microsoft.com/office/drawing/2014/main" id="{08EE7BD6-BD3F-4599-AB16-D0864E626388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64" name="Ellipszis 163">
                <a:extLst>
                  <a:ext uri="{FF2B5EF4-FFF2-40B4-BE49-F238E27FC236}">
                    <a16:creationId xmlns:a16="http://schemas.microsoft.com/office/drawing/2014/main" id="{A34C34FA-A550-4856-94C1-44C7D63AF29A}"/>
                  </a:ext>
                </a:extLst>
              </p:cNvPr>
              <p:cNvSpPr/>
              <p:nvPr/>
            </p:nvSpPr>
            <p:spPr>
              <a:xfrm>
                <a:off x="969176" y="3286123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Csoportba foglalás 177">
              <a:extLst>
                <a:ext uri="{FF2B5EF4-FFF2-40B4-BE49-F238E27FC236}">
                  <a16:creationId xmlns:a16="http://schemas.microsoft.com/office/drawing/2014/main" id="{47814CA1-C060-4FBE-BBBB-D4EFFFCA1F9C}"/>
                </a:ext>
              </a:extLst>
            </p:cNvPr>
            <p:cNvGrpSpPr/>
            <p:nvPr/>
          </p:nvGrpSpPr>
          <p:grpSpPr>
            <a:xfrm>
              <a:off x="5929322" y="3286124"/>
              <a:ext cx="857256" cy="571504"/>
              <a:chOff x="785786" y="2786058"/>
              <a:chExt cx="857256" cy="571504"/>
            </a:xfrm>
          </p:grpSpPr>
          <p:grpSp>
            <p:nvGrpSpPr>
              <p:cNvPr id="179" name="Csoportba foglalás 107">
                <a:extLst>
                  <a:ext uri="{FF2B5EF4-FFF2-40B4-BE49-F238E27FC236}">
                    <a16:creationId xmlns:a16="http://schemas.microsoft.com/office/drawing/2014/main" id="{4395ED49-A637-4C14-B120-113A9F0AA4CD}"/>
                  </a:ext>
                </a:extLst>
              </p:cNvPr>
              <p:cNvGrpSpPr/>
              <p:nvPr/>
            </p:nvGrpSpPr>
            <p:grpSpPr>
              <a:xfrm>
                <a:off x="785786" y="2786058"/>
                <a:ext cx="857256" cy="571504"/>
                <a:chOff x="3343271" y="3571876"/>
                <a:chExt cx="857256" cy="571504"/>
              </a:xfrm>
            </p:grpSpPr>
            <p:grpSp>
              <p:nvGrpSpPr>
                <p:cNvPr id="181" name="Csoportba foglalás 43">
                  <a:extLst>
                    <a:ext uri="{FF2B5EF4-FFF2-40B4-BE49-F238E27FC236}">
                      <a16:creationId xmlns:a16="http://schemas.microsoft.com/office/drawing/2014/main" id="{38EB3C99-8CA7-4256-9B35-0504BDA2E2A7}"/>
                    </a:ext>
                  </a:extLst>
                </p:cNvPr>
                <p:cNvGrpSpPr/>
                <p:nvPr/>
              </p:nvGrpSpPr>
              <p:grpSpPr>
                <a:xfrm>
                  <a:off x="3343271" y="3571876"/>
                  <a:ext cx="857256" cy="571504"/>
                  <a:chOff x="3486146" y="2357430"/>
                  <a:chExt cx="857256" cy="571504"/>
                </a:xfrm>
              </p:grpSpPr>
              <p:sp>
                <p:nvSpPr>
                  <p:cNvPr id="186" name="Lekerekített téglalap 197">
                    <a:extLst>
                      <a:ext uri="{FF2B5EF4-FFF2-40B4-BE49-F238E27FC236}">
                        <a16:creationId xmlns:a16="http://schemas.microsoft.com/office/drawing/2014/main" id="{041DB64A-E3C1-4C4B-A1C4-C2401A4D3ECD}"/>
                      </a:ext>
                    </a:extLst>
                  </p:cNvPr>
                  <p:cNvSpPr/>
                  <p:nvPr/>
                </p:nvSpPr>
                <p:spPr>
                  <a:xfrm>
                    <a:off x="3571868" y="2357430"/>
                    <a:ext cx="684208" cy="401641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Szövegdoboz 186">
                    <a:extLst>
                      <a:ext uri="{FF2B5EF4-FFF2-40B4-BE49-F238E27FC236}">
                        <a16:creationId xmlns:a16="http://schemas.microsoft.com/office/drawing/2014/main" id="{7125E285-3A31-456A-A5F2-859DFCB492F9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146" y="2443154"/>
                    <a:ext cx="85725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hu-HU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Service Registry</a:t>
                    </a:r>
                    <a:endPara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8" name="Lekerekített téglalap 199">
                    <a:extLst>
                      <a:ext uri="{FF2B5EF4-FFF2-40B4-BE49-F238E27FC236}">
                        <a16:creationId xmlns:a16="http://schemas.microsoft.com/office/drawing/2014/main" id="{2D6BE262-45F3-44E2-A9FE-EA680F896778}"/>
                      </a:ext>
                    </a:extLst>
                  </p:cNvPr>
                  <p:cNvSpPr/>
                  <p:nvPr/>
                </p:nvSpPr>
                <p:spPr>
                  <a:xfrm>
                    <a:off x="3652837" y="2728913"/>
                    <a:ext cx="95252" cy="57155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Lekerekített téglalap 200">
                    <a:extLst>
                      <a:ext uri="{FF2B5EF4-FFF2-40B4-BE49-F238E27FC236}">
                        <a16:creationId xmlns:a16="http://schemas.microsoft.com/office/drawing/2014/main" id="{57B46DDE-D4E6-4669-81F5-4613BBB2DB4D}"/>
                      </a:ext>
                    </a:extLst>
                  </p:cNvPr>
                  <p:cNvSpPr/>
                  <p:nvPr/>
                </p:nvSpPr>
                <p:spPr>
                  <a:xfrm>
                    <a:off x="3764766" y="2729715"/>
                    <a:ext cx="95252" cy="57155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90" name="Csoportba foglalás 24">
                    <a:extLst>
                      <a:ext uri="{FF2B5EF4-FFF2-40B4-BE49-F238E27FC236}">
                        <a16:creationId xmlns:a16="http://schemas.microsoft.com/office/drawing/2014/main" id="{3813DABB-FB18-49AB-A3BB-A2049E57B119}"/>
                      </a:ext>
                    </a:extLst>
                  </p:cNvPr>
                  <p:cNvGrpSpPr/>
                  <p:nvPr/>
                </p:nvGrpSpPr>
                <p:grpSpPr>
                  <a:xfrm>
                    <a:off x="3702845" y="2786064"/>
                    <a:ext cx="252412" cy="142870"/>
                    <a:chOff x="3702845" y="2786064"/>
                    <a:chExt cx="252412" cy="142870"/>
                  </a:xfrm>
                </p:grpSpPr>
                <p:sp>
                  <p:nvSpPr>
                    <p:cNvPr id="192" name="Szalagív 191">
                      <a:extLst>
                        <a:ext uri="{FF2B5EF4-FFF2-40B4-BE49-F238E27FC236}">
                          <a16:creationId xmlns:a16="http://schemas.microsoft.com/office/drawing/2014/main" id="{34F56B8F-3410-4924-B2F3-FB80951444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3819" y="2857496"/>
                      <a:ext cx="71438" cy="71438"/>
                    </a:xfrm>
                    <a:prstGeom prst="blockArc">
                      <a:avLst>
                        <a:gd name="adj1" fmla="val 10800000"/>
                        <a:gd name="adj2" fmla="val 21413052"/>
                        <a:gd name="adj3" fmla="val 3862"/>
                      </a:avLst>
                    </a:prstGeom>
                    <a:solidFill>
                      <a:srgbClr val="4F81BD"/>
                    </a:solidFill>
                    <a:ln w="317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3" name="Egyenes összekötő 192">
                      <a:extLst>
                        <a:ext uri="{FF2B5EF4-FFF2-40B4-BE49-F238E27FC236}">
                          <a16:creationId xmlns:a16="http://schemas.microsoft.com/office/drawing/2014/main" id="{86CCE28E-EE51-4C44-8E1F-38AE58132146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3665939" y="2822970"/>
                      <a:ext cx="73816" cy="3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</p:cxnSp>
              </p:grpSp>
              <p:cxnSp>
                <p:nvCxnSpPr>
                  <p:cNvPr id="191" name="Egyenes összekötő 190">
                    <a:extLst>
                      <a:ext uri="{FF2B5EF4-FFF2-40B4-BE49-F238E27FC236}">
                        <a16:creationId xmlns:a16="http://schemas.microsoft.com/office/drawing/2014/main" id="{F72DE814-6B85-49DD-9CC6-9B3A6C55FF64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773100" y="2822973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Lekerekített téglalap 193">
                  <a:extLst>
                    <a:ext uri="{FF2B5EF4-FFF2-40B4-BE49-F238E27FC236}">
                      <a16:creationId xmlns:a16="http://schemas.microsoft.com/office/drawing/2014/main" id="{393CA7CA-E553-4527-A5D9-648DEA34FB35}"/>
                    </a:ext>
                  </a:extLst>
                </p:cNvPr>
                <p:cNvSpPr/>
                <p:nvPr/>
              </p:nvSpPr>
              <p:spPr>
                <a:xfrm>
                  <a:off x="3736197" y="3944156"/>
                  <a:ext cx="95252" cy="57155"/>
                </a:xfrm>
                <a:prstGeom prst="roundRect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3" name="Csoportba foglalás 55">
                  <a:extLst>
                    <a:ext uri="{FF2B5EF4-FFF2-40B4-BE49-F238E27FC236}">
                      <a16:creationId xmlns:a16="http://schemas.microsoft.com/office/drawing/2014/main" id="{5D018B5C-E8D6-4DB8-B00D-F5C96ABA30A1}"/>
                    </a:ext>
                  </a:extLst>
                </p:cNvPr>
                <p:cNvGrpSpPr/>
                <p:nvPr/>
              </p:nvGrpSpPr>
              <p:grpSpPr>
                <a:xfrm>
                  <a:off x="3629023" y="3998123"/>
                  <a:ext cx="147639" cy="145257"/>
                  <a:chOff x="3555209" y="2786064"/>
                  <a:chExt cx="147639" cy="145257"/>
                </a:xfrm>
              </p:grpSpPr>
              <p:sp>
                <p:nvSpPr>
                  <p:cNvPr id="184" name="Szalagív 183">
                    <a:extLst>
                      <a:ext uri="{FF2B5EF4-FFF2-40B4-BE49-F238E27FC236}">
                        <a16:creationId xmlns:a16="http://schemas.microsoft.com/office/drawing/2014/main" id="{C98A08CE-8099-4514-B8D4-3C0DE10F2341}"/>
                      </a:ext>
                    </a:extLst>
                  </p:cNvPr>
                  <p:cNvSpPr/>
                  <p:nvPr/>
                </p:nvSpPr>
                <p:spPr>
                  <a:xfrm>
                    <a:off x="3555209" y="2859883"/>
                    <a:ext cx="71438" cy="71438"/>
                  </a:xfrm>
                  <a:prstGeom prst="blockArc">
                    <a:avLst>
                      <a:gd name="adj1" fmla="val 10800000"/>
                      <a:gd name="adj2" fmla="val 21413052"/>
                      <a:gd name="adj3" fmla="val 3862"/>
                    </a:avLst>
                  </a:prstGeom>
                  <a:solidFill>
                    <a:srgbClr val="4F81BD"/>
                  </a:solidFill>
                  <a:ln w="317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5" name="Egyenes összekötő 184">
                    <a:extLst>
                      <a:ext uri="{FF2B5EF4-FFF2-40B4-BE49-F238E27FC236}">
                        <a16:creationId xmlns:a16="http://schemas.microsoft.com/office/drawing/2014/main" id="{04FF8FAF-F10D-4A22-883F-9C514BDBEB6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665939" y="2822970"/>
                    <a:ext cx="73816" cy="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</p:grpSp>
          </p:grpSp>
          <p:sp>
            <p:nvSpPr>
              <p:cNvPr id="180" name="Ellipszis 179">
                <a:extLst>
                  <a:ext uri="{FF2B5EF4-FFF2-40B4-BE49-F238E27FC236}">
                    <a16:creationId xmlns:a16="http://schemas.microsoft.com/office/drawing/2014/main" id="{C7E9208D-ED22-44B3-BC88-ADDDCDDEEA7D}"/>
                  </a:ext>
                </a:extLst>
              </p:cNvPr>
              <p:cNvSpPr/>
              <p:nvPr/>
            </p:nvSpPr>
            <p:spPr>
              <a:xfrm>
                <a:off x="969176" y="3286123"/>
                <a:ext cx="66700" cy="61914"/>
              </a:xfrm>
              <a:prstGeom prst="ellips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4" name="Szövegdoboz 193">
              <a:extLst>
                <a:ext uri="{FF2B5EF4-FFF2-40B4-BE49-F238E27FC236}">
                  <a16:creationId xmlns:a16="http://schemas.microsoft.com/office/drawing/2014/main" id="{2F5B68F3-710C-42F1-80B6-7FDC67481FAD}"/>
                </a:ext>
              </a:extLst>
            </p:cNvPr>
            <p:cNvSpPr txBox="1"/>
            <p:nvPr/>
          </p:nvSpPr>
          <p:spPr>
            <a:xfrm>
              <a:off x="4807257" y="943213"/>
              <a:ext cx="12487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RabbitMQ</a:t>
              </a:r>
              <a:r>
                <a:rPr kumimoji="0" lang="hu-HU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hu-HU" sz="15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Broker</a:t>
              </a:r>
              <a:endParaRPr kumimoji="0" lang="en-GB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95" name="Csoportba foglalás 194">
              <a:extLst>
                <a:ext uri="{FF2B5EF4-FFF2-40B4-BE49-F238E27FC236}">
                  <a16:creationId xmlns:a16="http://schemas.microsoft.com/office/drawing/2014/main" id="{F9B6D537-6958-4611-9560-6717F0B796C6}"/>
                </a:ext>
              </a:extLst>
            </p:cNvPr>
            <p:cNvGrpSpPr/>
            <p:nvPr/>
          </p:nvGrpSpPr>
          <p:grpSpPr>
            <a:xfrm>
              <a:off x="4500562" y="1214422"/>
              <a:ext cx="500066" cy="857256"/>
              <a:chOff x="4500562" y="1214422"/>
              <a:chExt cx="500066" cy="857256"/>
            </a:xfrm>
          </p:grpSpPr>
          <p:sp>
            <p:nvSpPr>
              <p:cNvPr id="196" name="Téglalap 195">
                <a:extLst>
                  <a:ext uri="{FF2B5EF4-FFF2-40B4-BE49-F238E27FC236}">
                    <a16:creationId xmlns:a16="http://schemas.microsoft.com/office/drawing/2014/main" id="{E102B136-FB9D-436C-BDCD-53478C3E1865}"/>
                  </a:ext>
                </a:extLst>
              </p:cNvPr>
              <p:cNvSpPr/>
              <p:nvPr/>
            </p:nvSpPr>
            <p:spPr>
              <a:xfrm>
                <a:off x="4500562" y="1214422"/>
                <a:ext cx="500066" cy="857256"/>
              </a:xfrm>
              <a:prstGeom prst="rect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25400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97" name="Egyenes összekötő 196">
                <a:extLst>
                  <a:ext uri="{FF2B5EF4-FFF2-40B4-BE49-F238E27FC236}">
                    <a16:creationId xmlns:a16="http://schemas.microsoft.com/office/drawing/2014/main" id="{7CAE7A24-D275-4C5C-B60B-A62984775881}"/>
                  </a:ext>
                </a:extLst>
              </p:cNvPr>
              <p:cNvCxnSpPr/>
              <p:nvPr/>
            </p:nvCxnSpPr>
            <p:spPr>
              <a:xfrm>
                <a:off x="4714876" y="1785926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198" name="Egyenes összekötő 197">
                <a:extLst>
                  <a:ext uri="{FF2B5EF4-FFF2-40B4-BE49-F238E27FC236}">
                    <a16:creationId xmlns:a16="http://schemas.microsoft.com/office/drawing/2014/main" id="{C97743AD-81FB-4639-957F-EF620AB9C3C5}"/>
                  </a:ext>
                </a:extLst>
              </p:cNvPr>
              <p:cNvCxnSpPr/>
              <p:nvPr/>
            </p:nvCxnSpPr>
            <p:spPr>
              <a:xfrm>
                <a:off x="4714876" y="1857364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199" name="Egyenes összekötő 198">
                <a:extLst>
                  <a:ext uri="{FF2B5EF4-FFF2-40B4-BE49-F238E27FC236}">
                    <a16:creationId xmlns:a16="http://schemas.microsoft.com/office/drawing/2014/main" id="{C37904D5-5188-4932-A158-4A088814DC79}"/>
                  </a:ext>
                </a:extLst>
              </p:cNvPr>
              <p:cNvCxnSpPr/>
              <p:nvPr/>
            </p:nvCxnSpPr>
            <p:spPr>
              <a:xfrm>
                <a:off x="4714876" y="1928802"/>
                <a:ext cx="200024" cy="1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sp>
            <p:nvSpPr>
              <p:cNvPr id="200" name="Ellipszis 199">
                <a:extLst>
                  <a:ext uri="{FF2B5EF4-FFF2-40B4-BE49-F238E27FC236}">
                    <a16:creationId xmlns:a16="http://schemas.microsoft.com/office/drawing/2014/main" id="{E6B8782D-F097-4081-98E9-E7D652DB5EA9}"/>
                  </a:ext>
                </a:extLst>
              </p:cNvPr>
              <p:cNvSpPr/>
              <p:nvPr/>
            </p:nvSpPr>
            <p:spPr>
              <a:xfrm>
                <a:off x="4857752" y="1643050"/>
                <a:ext cx="71438" cy="71438"/>
              </a:xfrm>
              <a:prstGeom prst="ellipse">
                <a:avLst/>
              </a:prstGeom>
              <a:solidFill>
                <a:srgbClr val="8064A2">
                  <a:lumMod val="60000"/>
                  <a:lumOff val="40000"/>
                </a:srgbClr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01" name="Egyenes összekötő nyíllal 200">
              <a:extLst>
                <a:ext uri="{FF2B5EF4-FFF2-40B4-BE49-F238E27FC236}">
                  <a16:creationId xmlns:a16="http://schemas.microsoft.com/office/drawing/2014/main" id="{1409C5A1-01B7-40A9-91DF-52612B9CDE3F}"/>
                </a:ext>
              </a:extLst>
            </p:cNvPr>
            <p:cNvCxnSpPr/>
            <p:nvPr/>
          </p:nvCxnSpPr>
          <p:spPr>
            <a:xfrm flipV="1">
              <a:off x="1428728" y="2571744"/>
              <a:ext cx="2143140" cy="1214446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2" name="Egyenes összekötő nyíllal 201">
              <a:extLst>
                <a:ext uri="{FF2B5EF4-FFF2-40B4-BE49-F238E27FC236}">
                  <a16:creationId xmlns:a16="http://schemas.microsoft.com/office/drawing/2014/main" id="{F75142FA-C76D-44EB-A787-33841B03F43C}"/>
                </a:ext>
              </a:extLst>
            </p:cNvPr>
            <p:cNvCxnSpPr/>
            <p:nvPr/>
          </p:nvCxnSpPr>
          <p:spPr>
            <a:xfrm>
              <a:off x="5835650" y="2489200"/>
              <a:ext cx="2247900" cy="1016000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>
                  <a:lumMod val="7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3" name="Egyenes összekötő nyíllal 202">
              <a:extLst>
                <a:ext uri="{FF2B5EF4-FFF2-40B4-BE49-F238E27FC236}">
                  <a16:creationId xmlns:a16="http://schemas.microsoft.com/office/drawing/2014/main" id="{9D6BE110-E530-4D60-B54D-62950D794A98}"/>
                </a:ext>
              </a:extLst>
            </p:cNvPr>
            <p:cNvCxnSpPr/>
            <p:nvPr/>
          </p:nvCxnSpPr>
          <p:spPr>
            <a:xfrm rot="10800000">
              <a:off x="5822950" y="2635250"/>
              <a:ext cx="2247900" cy="99695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204" name="Egyenes összekötő nyíllal 203">
              <a:extLst>
                <a:ext uri="{FF2B5EF4-FFF2-40B4-BE49-F238E27FC236}">
                  <a16:creationId xmlns:a16="http://schemas.microsoft.com/office/drawing/2014/main" id="{02F2C413-6013-474E-A495-A59DD49998EF}"/>
                </a:ext>
              </a:extLst>
            </p:cNvPr>
            <p:cNvCxnSpPr/>
            <p:nvPr/>
          </p:nvCxnSpPr>
          <p:spPr>
            <a:xfrm rot="10800000" flipV="1">
              <a:off x="1408134" y="2714620"/>
              <a:ext cx="2163734" cy="1217614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205" name="Szövegdoboz 204">
              <a:extLst>
                <a:ext uri="{FF2B5EF4-FFF2-40B4-BE49-F238E27FC236}">
                  <a16:creationId xmlns:a16="http://schemas.microsoft.com/office/drawing/2014/main" id="{D60CF4F1-8E36-475C-9F12-CA4C82210691}"/>
                </a:ext>
              </a:extLst>
            </p:cNvPr>
            <p:cNvSpPr txBox="1"/>
            <p:nvPr/>
          </p:nvSpPr>
          <p:spPr>
            <a:xfrm>
              <a:off x="1818881" y="3065929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Szövegdoboz 205">
              <a:extLst>
                <a:ext uri="{FF2B5EF4-FFF2-40B4-BE49-F238E27FC236}">
                  <a16:creationId xmlns:a16="http://schemas.microsoft.com/office/drawing/2014/main" id="{072E1581-1B2E-4A24-8F43-2F4116F4EB4C}"/>
                </a:ext>
              </a:extLst>
            </p:cNvPr>
            <p:cNvSpPr txBox="1"/>
            <p:nvPr/>
          </p:nvSpPr>
          <p:spPr>
            <a:xfrm>
              <a:off x="3857620" y="171448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Szövegdoboz 206">
              <a:extLst>
                <a:ext uri="{FF2B5EF4-FFF2-40B4-BE49-F238E27FC236}">
                  <a16:creationId xmlns:a16="http://schemas.microsoft.com/office/drawing/2014/main" id="{9016BFAF-0844-49BD-B697-B45D22184ABE}"/>
                </a:ext>
              </a:extLst>
            </p:cNvPr>
            <p:cNvSpPr txBox="1"/>
            <p:nvPr/>
          </p:nvSpPr>
          <p:spPr>
            <a:xfrm>
              <a:off x="5357818" y="171448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Szövegdoboz 207">
              <a:extLst>
                <a:ext uri="{FF2B5EF4-FFF2-40B4-BE49-F238E27FC236}">
                  <a16:creationId xmlns:a16="http://schemas.microsoft.com/office/drawing/2014/main" id="{662DB689-A8EB-4354-9093-9E04C9BE9046}"/>
                </a:ext>
              </a:extLst>
            </p:cNvPr>
            <p:cNvSpPr txBox="1"/>
            <p:nvPr/>
          </p:nvSpPr>
          <p:spPr>
            <a:xfrm>
              <a:off x="6643702" y="257174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Szövegdoboz 208">
              <a:extLst>
                <a:ext uri="{FF2B5EF4-FFF2-40B4-BE49-F238E27FC236}">
                  <a16:creationId xmlns:a16="http://schemas.microsoft.com/office/drawing/2014/main" id="{94C4430E-CD30-4EAB-972D-42040F2478EB}"/>
                </a:ext>
              </a:extLst>
            </p:cNvPr>
            <p:cNvSpPr txBox="1"/>
            <p:nvPr/>
          </p:nvSpPr>
          <p:spPr>
            <a:xfrm>
              <a:off x="6072198" y="2857496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Szövegdoboz 209">
              <a:extLst>
                <a:ext uri="{FF2B5EF4-FFF2-40B4-BE49-F238E27FC236}">
                  <a16:creationId xmlns:a16="http://schemas.microsoft.com/office/drawing/2014/main" id="{45F2F321-2817-4403-AC0D-5C81A262BF6C}"/>
                </a:ext>
              </a:extLst>
            </p:cNvPr>
            <p:cNvSpPr txBox="1"/>
            <p:nvPr/>
          </p:nvSpPr>
          <p:spPr>
            <a:xfrm>
              <a:off x="5000628" y="207167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Szövegdoboz 210">
              <a:extLst>
                <a:ext uri="{FF2B5EF4-FFF2-40B4-BE49-F238E27FC236}">
                  <a16:creationId xmlns:a16="http://schemas.microsoft.com/office/drawing/2014/main" id="{F98408DC-BF90-47E4-AE3A-9CDB8A1419F2}"/>
                </a:ext>
              </a:extLst>
            </p:cNvPr>
            <p:cNvSpPr txBox="1"/>
            <p:nvPr/>
          </p:nvSpPr>
          <p:spPr>
            <a:xfrm>
              <a:off x="4143372" y="200024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7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Szövegdoboz 211">
              <a:extLst>
                <a:ext uri="{FF2B5EF4-FFF2-40B4-BE49-F238E27FC236}">
                  <a16:creationId xmlns:a16="http://schemas.microsoft.com/office/drawing/2014/main" id="{F88CDF25-A23D-41EA-B6CE-79B74C35FA1F}"/>
                </a:ext>
              </a:extLst>
            </p:cNvPr>
            <p:cNvSpPr txBox="1"/>
            <p:nvPr/>
          </p:nvSpPr>
          <p:spPr>
            <a:xfrm>
              <a:off x="2857488" y="307181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Szövegdoboz 212">
              <a:extLst>
                <a:ext uri="{FF2B5EF4-FFF2-40B4-BE49-F238E27FC236}">
                  <a16:creationId xmlns:a16="http://schemas.microsoft.com/office/drawing/2014/main" id="{D7F8985B-779D-4EF0-AD3A-2038562BB48E}"/>
                </a:ext>
              </a:extLst>
            </p:cNvPr>
            <p:cNvSpPr txBox="1"/>
            <p:nvPr/>
          </p:nvSpPr>
          <p:spPr>
            <a:xfrm>
              <a:off x="357158" y="1500174"/>
              <a:ext cx="178595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</a:rPr>
                <a:t>Local Cloud „A”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</a:endParaRPr>
            </a:p>
          </p:txBody>
        </p:sp>
        <p:sp>
          <p:nvSpPr>
            <p:cNvPr id="214" name="Szövegdoboz 213">
              <a:extLst>
                <a:ext uri="{FF2B5EF4-FFF2-40B4-BE49-F238E27FC236}">
                  <a16:creationId xmlns:a16="http://schemas.microsoft.com/office/drawing/2014/main" id="{50DFD4B6-6F5A-4272-A599-E623F34958AB}"/>
                </a:ext>
              </a:extLst>
            </p:cNvPr>
            <p:cNvSpPr txBox="1"/>
            <p:nvPr/>
          </p:nvSpPr>
          <p:spPr>
            <a:xfrm>
              <a:off x="6929454" y="1500174"/>
              <a:ext cx="178595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</a:rPr>
                <a:t>Local Cloud „B”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39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5F40D7-AC56-445F-8498-F856A85D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561"/>
            <a:ext cx="7444935" cy="520492"/>
          </a:xfrm>
        </p:spPr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r>
              <a:rPr lang="hu-HU" dirty="0"/>
              <a:t> / </a:t>
            </a:r>
            <a:r>
              <a:rPr lang="hu-HU" dirty="0" err="1"/>
              <a:t>Relays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548F6F-0699-4F0A-8890-B9B7960352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680726"/>
            <a:ext cx="8941849" cy="4573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b="1" dirty="0"/>
              <a:t>The </a:t>
            </a:r>
            <a:r>
              <a:rPr lang="hu-HU" b="1" dirty="0" err="1"/>
              <a:t>brokers</a:t>
            </a:r>
            <a:r>
              <a:rPr lang="hu-HU" b="1" dirty="0"/>
              <a:t> </a:t>
            </a:r>
            <a:r>
              <a:rPr lang="hu-HU" b="1" dirty="0" err="1"/>
              <a:t>are</a:t>
            </a:r>
            <a:r>
              <a:rPr lang="hu-HU" b="1" dirty="0"/>
              <a:t> </a:t>
            </a:r>
            <a:r>
              <a:rPr lang="hu-HU" b="1" dirty="0" err="1"/>
              <a:t>acting</a:t>
            </a:r>
            <a:r>
              <a:rPr lang="hu-HU" b="1" dirty="0"/>
              <a:t> </a:t>
            </a:r>
            <a:r>
              <a:rPr lang="hu-HU" b="1" dirty="0" err="1"/>
              <a:t>as</a:t>
            </a:r>
            <a:r>
              <a:rPr lang="hu-HU" b="1" dirty="0"/>
              <a:t> </a:t>
            </a:r>
            <a:r>
              <a:rPr lang="hu-HU" b="1" dirty="0" err="1"/>
              <a:t>relays</a:t>
            </a:r>
            <a:r>
              <a:rPr lang="hu-HU" b="1" dirty="0"/>
              <a:t>.</a:t>
            </a:r>
          </a:p>
          <a:p>
            <a:pPr marL="0" indent="0"/>
            <a:r>
              <a:rPr lang="hu-HU" dirty="0" err="1"/>
              <a:t>Advantages</a:t>
            </a:r>
            <a:r>
              <a:rPr lang="hu-H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LC-s and </a:t>
            </a:r>
            <a:r>
              <a:rPr lang="hu-HU" dirty="0" err="1"/>
              <a:t>therefore</a:t>
            </a:r>
            <a:r>
              <a:rPr lang="hu-HU" dirty="0"/>
              <a:t> </a:t>
            </a:r>
            <a:r>
              <a:rPr lang="hu-HU" dirty="0" err="1"/>
              <a:t>Gateways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reside</a:t>
            </a:r>
            <a:r>
              <a:rPr lang="hu-HU" dirty="0"/>
              <a:t> </a:t>
            </a:r>
            <a:r>
              <a:rPr lang="hu-HU" dirty="0" err="1"/>
              <a:t>behind</a:t>
            </a:r>
            <a:r>
              <a:rPr lang="hu-HU" dirty="0"/>
              <a:t> </a:t>
            </a:r>
            <a:r>
              <a:rPr lang="hu-HU" dirty="0" err="1"/>
              <a:t>symmetrical</a:t>
            </a:r>
            <a:r>
              <a:rPr lang="hu-HU" dirty="0"/>
              <a:t> </a:t>
            </a:r>
            <a:r>
              <a:rPr lang="hu-HU" dirty="0" err="1"/>
              <a:t>NATand</a:t>
            </a:r>
            <a:r>
              <a:rPr lang="hu-HU" dirty="0"/>
              <a:t> </a:t>
            </a:r>
            <a:r>
              <a:rPr lang="hu-HU" dirty="0" err="1"/>
              <a:t>firewalls</a:t>
            </a:r>
            <a:r>
              <a:rPr lang="hu-HU" dirty="0"/>
              <a:t>: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starting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broker</a:t>
            </a:r>
            <a:r>
              <a:rPr lang="hu-HU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connection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broker</a:t>
            </a:r>
            <a:r>
              <a:rPr lang="hu-HU" dirty="0"/>
              <a:t> is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demand</a:t>
            </a:r>
            <a:r>
              <a:rPr lang="hu-HU" dirty="0"/>
              <a:t>,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is an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service </a:t>
            </a:r>
            <a:r>
              <a:rPr lang="hu-HU" dirty="0" err="1"/>
              <a:t>connection</a:t>
            </a:r>
            <a:r>
              <a:rPr lang="hu-HU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The </a:t>
            </a:r>
            <a:r>
              <a:rPr lang="hu-HU" dirty="0" err="1"/>
              <a:t>brokers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part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architecture</a:t>
            </a:r>
            <a:r>
              <a:rPr lang="hu-HU" dirty="0"/>
              <a:t>,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their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runtime</a:t>
            </a:r>
            <a:r>
              <a:rPr lang="hu-HU" dirty="0"/>
              <a:t> </a:t>
            </a:r>
            <a:r>
              <a:rPr lang="hu-HU" dirty="0" err="1"/>
              <a:t>certificate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>
                <a:sym typeface="Wingdings" panose="05000000000000000000" pitchFamily="2" charset="2"/>
              </a:rPr>
              <a:t>chain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trust</a:t>
            </a:r>
            <a:r>
              <a:rPr lang="hu-HU" dirty="0">
                <a:sym typeface="Wingdings" panose="05000000000000000000" pitchFamily="2" charset="2"/>
              </a:rPr>
              <a:t> is </a:t>
            </a:r>
            <a:r>
              <a:rPr lang="hu-HU" dirty="0" err="1">
                <a:sym typeface="Wingdings" panose="05000000000000000000" pitchFamily="2" charset="2"/>
              </a:rPr>
              <a:t>maintainted</a:t>
            </a:r>
            <a:r>
              <a:rPr lang="hu-HU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No </a:t>
            </a:r>
            <a:r>
              <a:rPr lang="hu-HU" dirty="0" err="1">
                <a:sym typeface="Wingdings" panose="05000000000000000000" pitchFamily="2" charset="2"/>
              </a:rPr>
              <a:t>single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point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failure</a:t>
            </a:r>
            <a:r>
              <a:rPr lang="hu-HU" dirty="0">
                <a:sym typeface="Wingdings" panose="05000000000000000000" pitchFamily="2" charset="2"/>
              </a:rPr>
              <a:t>: </a:t>
            </a:r>
            <a:r>
              <a:rPr lang="hu-HU" dirty="0" err="1">
                <a:sym typeface="Wingdings" panose="05000000000000000000" pitchFamily="2" charset="2"/>
              </a:rPr>
              <a:t>broker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cluster</a:t>
            </a:r>
            <a:r>
              <a:rPr lang="hu-HU" dirty="0">
                <a:sym typeface="Wingdings" panose="05000000000000000000" pitchFamily="2" charset="2"/>
              </a:rPr>
              <a:t>, </a:t>
            </a:r>
            <a:r>
              <a:rPr lang="hu-HU" dirty="0" err="1">
                <a:sym typeface="Wingdings" panose="05000000000000000000" pitchFamily="2" charset="2"/>
              </a:rPr>
              <a:t>load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balancing</a:t>
            </a:r>
            <a:r>
              <a:rPr lang="hu-HU" dirty="0">
                <a:sym typeface="Wingdings" panose="05000000000000000000" pitchFamily="2" charset="2"/>
              </a:rPr>
              <a:t>, re-</a:t>
            </a:r>
            <a:r>
              <a:rPr lang="hu-HU" dirty="0" err="1">
                <a:sym typeface="Wingdings" panose="05000000000000000000" pitchFamily="2" charset="2"/>
              </a:rPr>
              <a:t>routing</a:t>
            </a:r>
            <a:r>
              <a:rPr lang="hu-HU" dirty="0">
                <a:sym typeface="Wingdings" panose="05000000000000000000" pitchFamily="2" charset="2"/>
              </a:rPr>
              <a:t> in </a:t>
            </a:r>
            <a:r>
              <a:rPr lang="hu-HU" dirty="0" err="1">
                <a:sym typeface="Wingdings" panose="05000000000000000000" pitchFamily="2" charset="2"/>
              </a:rPr>
              <a:t>case</a:t>
            </a:r>
            <a:r>
              <a:rPr lang="hu-HU" dirty="0">
                <a:sym typeface="Wingdings" panose="05000000000000000000" pitchFamily="2" charset="2"/>
              </a:rPr>
              <a:t> of </a:t>
            </a:r>
            <a:r>
              <a:rPr lang="hu-HU" dirty="0" err="1">
                <a:sym typeface="Wingdings" panose="05000000000000000000" pitchFamily="2" charset="2"/>
              </a:rPr>
              <a:t>failure</a:t>
            </a:r>
            <a:r>
              <a:rPr lang="hu-HU" dirty="0">
                <a:sym typeface="Wingdings" panose="05000000000000000000" pitchFamily="2" charset="2"/>
              </a:rPr>
              <a:t> (</a:t>
            </a:r>
            <a:r>
              <a:rPr lang="hu-HU" dirty="0" err="1">
                <a:sym typeface="Wingdings" panose="05000000000000000000" pitchFamily="2" charset="2"/>
              </a:rPr>
              <a:t>provided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by</a:t>
            </a:r>
            <a:r>
              <a:rPr lang="hu-HU" dirty="0">
                <a:sym typeface="Wingdings" panose="05000000000000000000" pitchFamily="2" charset="2"/>
              </a:rPr>
              <a:t> AMQP).</a:t>
            </a:r>
            <a:endParaRPr lang="hu-HU" dirty="0"/>
          </a:p>
          <a:p>
            <a:pPr marL="0" indent="0"/>
            <a:r>
              <a:rPr lang="hu-HU" dirty="0" err="1"/>
              <a:t>Disadvantages</a:t>
            </a:r>
            <a:r>
              <a:rPr lang="hu-HU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Brokers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, and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be </a:t>
            </a:r>
            <a:r>
              <a:rPr lang="hu-HU" dirty="0" err="1"/>
              <a:t>Arrowhead-compliantly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</a:t>
            </a:r>
            <a:r>
              <a:rPr lang="hu-HU" dirty="0" err="1"/>
              <a:t>up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A0B9186-0B83-4891-AEB1-2DBAFBCA9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81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422612-D3F6-4FCD-BE92-52ABAD8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0" y="67040"/>
            <a:ext cx="7444935" cy="520492"/>
          </a:xfrm>
        </p:spPr>
        <p:txBody>
          <a:bodyPr/>
          <a:lstStyle/>
          <a:p>
            <a:r>
              <a:rPr lang="hu-HU" dirty="0" err="1"/>
              <a:t>Gateway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in </a:t>
            </a:r>
            <a:r>
              <a:rPr lang="hu-HU" dirty="0" err="1"/>
              <a:t>short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2E52C8C-0B3A-4228-82AC-3B6E84CAF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8B3F16E3-BFBD-407A-8719-C7FEC9D00813}"/>
              </a:ext>
            </a:extLst>
          </p:cNvPr>
          <p:cNvSpPr txBox="1">
            <a:spLocks/>
          </p:cNvSpPr>
          <p:nvPr/>
        </p:nvSpPr>
        <p:spPr>
          <a:xfrm>
            <a:off x="4597659" y="868387"/>
            <a:ext cx="4546341" cy="354563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b="1" dirty="0" err="1">
                <a:solidFill>
                  <a:schemeClr val="tx1"/>
                </a:solidFill>
              </a:rPr>
              <a:t>ConnectToConsumer</a:t>
            </a:r>
            <a:endParaRPr lang="hu-HU" sz="1800" b="1" dirty="0">
              <a:solidFill>
                <a:schemeClr val="tx1"/>
              </a:solidFill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Assigns</a:t>
            </a:r>
            <a:r>
              <a:rPr lang="hu-HU" sz="1800" dirty="0">
                <a:solidFill>
                  <a:schemeClr val="tx1"/>
                </a:solidFill>
              </a:rPr>
              <a:t> a local port and </a:t>
            </a:r>
            <a:r>
              <a:rPr lang="hu-HU" sz="1800" dirty="0" err="1">
                <a:solidFill>
                  <a:schemeClr val="tx1"/>
                </a:solidFill>
              </a:rPr>
              <a:t>starts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waiting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establish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is </a:t>
            </a:r>
            <a:r>
              <a:rPr lang="hu-HU" sz="1800" dirty="0" err="1">
                <a:solidFill>
                  <a:schemeClr val="tx1"/>
                </a:solidFill>
              </a:rPr>
              <a:t>connecting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verifies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identity</a:t>
            </a:r>
            <a:r>
              <a:rPr lang="hu-HU" sz="1800" dirty="0">
                <a:solidFill>
                  <a:schemeClr val="tx1"/>
                </a:solidFill>
              </a:rPr>
              <a:t>, and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inbound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data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.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data</a:t>
            </a:r>
            <a:r>
              <a:rPr lang="hu-HU" sz="1800" dirty="0">
                <a:solidFill>
                  <a:schemeClr val="tx1"/>
                </a:solidFill>
              </a:rPr>
              <a:t> back (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other</a:t>
            </a:r>
            <a:r>
              <a:rPr lang="hu-HU" sz="1800" dirty="0">
                <a:solidFill>
                  <a:schemeClr val="tx1"/>
                </a:solidFill>
              </a:rPr>
              <a:t> LC), </a:t>
            </a:r>
            <a:r>
              <a:rPr lang="hu-HU" sz="1800" dirty="0" err="1">
                <a:solidFill>
                  <a:schemeClr val="tx1"/>
                </a:solidFill>
              </a:rPr>
              <a:t>then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forwards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this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towards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Consumer, </a:t>
            </a: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connection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hu-HU" sz="1350" dirty="0">
              <a:solidFill>
                <a:schemeClr val="tx1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hu-HU" sz="1350" dirty="0">
              <a:solidFill>
                <a:schemeClr val="tx1"/>
              </a:solidFill>
            </a:endParaRP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0EF23484-3B41-460A-A9BA-82FA5F0D614C}"/>
              </a:ext>
            </a:extLst>
          </p:cNvPr>
          <p:cNvSpPr txBox="1">
            <a:spLocks/>
          </p:cNvSpPr>
          <p:nvPr/>
        </p:nvSpPr>
        <p:spPr>
          <a:xfrm>
            <a:off x="0" y="837150"/>
            <a:ext cx="4278523" cy="273521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800" b="1" dirty="0" err="1">
                <a:solidFill>
                  <a:schemeClr val="tx1"/>
                </a:solidFill>
              </a:rPr>
              <a:t>ConnectToProvider</a:t>
            </a:r>
            <a:r>
              <a:rPr lang="hu-HU" sz="1800" b="1" dirty="0">
                <a:solidFill>
                  <a:schemeClr val="tx1"/>
                </a:solidFill>
              </a:rPr>
              <a:t> (</a:t>
            </a:r>
            <a:r>
              <a:rPr lang="hu-HU" sz="1800" b="1" dirty="0" err="1">
                <a:solidFill>
                  <a:schemeClr val="tx1"/>
                </a:solidFill>
              </a:rPr>
              <a:t>Provider-side</a:t>
            </a:r>
            <a:r>
              <a:rPr lang="hu-HU" sz="1800" b="1" dirty="0">
                <a:solidFill>
                  <a:schemeClr val="tx1"/>
                </a:solidFill>
              </a:rPr>
              <a:t> LC)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Generates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topic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name</a:t>
            </a:r>
            <a:r>
              <a:rPr lang="hu-HU" sz="1800" dirty="0">
                <a:solidFill>
                  <a:schemeClr val="tx1"/>
                </a:solidFill>
              </a:rPr>
              <a:t> and end-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-end </a:t>
            </a:r>
            <a:r>
              <a:rPr lang="hu-HU" sz="1800" dirty="0" err="1">
                <a:solidFill>
                  <a:schemeClr val="tx1"/>
                </a:solidFill>
              </a:rPr>
              <a:t>encryption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keys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session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Awaits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message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Broker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Sends</a:t>
            </a:r>
            <a:r>
              <a:rPr lang="hu-HU" sz="1800" dirty="0">
                <a:solidFill>
                  <a:schemeClr val="tx1"/>
                </a:solidFill>
              </a:rPr>
              <a:t> back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response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from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to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, </a:t>
            </a:r>
            <a:r>
              <a:rPr lang="hu-HU" sz="1800" dirty="0" err="1">
                <a:solidFill>
                  <a:schemeClr val="tx1"/>
                </a:solidFill>
              </a:rPr>
              <a:t>if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remote</a:t>
            </a:r>
            <a:r>
              <a:rPr lang="hu-HU" sz="1800" dirty="0">
                <a:solidFill>
                  <a:schemeClr val="tx1"/>
                </a:solidFill>
              </a:rPr>
              <a:t> Consumer </a:t>
            </a:r>
            <a:r>
              <a:rPr lang="hu-HU" sz="1800" dirty="0" err="1">
                <a:solidFill>
                  <a:schemeClr val="tx1"/>
                </a:solidFill>
              </a:rPr>
              <a:t>or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Provider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closes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the</a:t>
            </a:r>
            <a:r>
              <a:rPr lang="hu-HU" sz="1800" dirty="0">
                <a:solidFill>
                  <a:schemeClr val="tx1"/>
                </a:solidFill>
              </a:rPr>
              <a:t> </a:t>
            </a:r>
            <a:r>
              <a:rPr lang="hu-HU" sz="1800" dirty="0" err="1">
                <a:solidFill>
                  <a:schemeClr val="tx1"/>
                </a:solidFill>
              </a:rPr>
              <a:t>socket</a:t>
            </a:r>
            <a:r>
              <a:rPr lang="hu-HU" sz="1800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59EC55F0-D2E5-4273-BEF8-450DAD328C92}"/>
              </a:ext>
            </a:extLst>
          </p:cNvPr>
          <p:cNvCxnSpPr/>
          <p:nvPr/>
        </p:nvCxnSpPr>
        <p:spPr>
          <a:xfrm>
            <a:off x="4436631" y="906843"/>
            <a:ext cx="2920" cy="4412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4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1D2F3D-6DFE-459F-9218-FF06C9A4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51594"/>
            <a:ext cx="8060407" cy="520492"/>
          </a:xfrm>
        </p:spPr>
        <p:txBody>
          <a:bodyPr/>
          <a:lstStyle/>
          <a:p>
            <a:r>
              <a:rPr lang="hu-HU" sz="2800" dirty="0" err="1"/>
              <a:t>Overview</a:t>
            </a:r>
            <a:r>
              <a:rPr lang="hu-HU" sz="2800" dirty="0"/>
              <a:t> </a:t>
            </a:r>
            <a:r>
              <a:rPr lang="hu-HU" sz="2800" dirty="0" err="1"/>
              <a:t>on</a:t>
            </a:r>
            <a:r>
              <a:rPr lang="hu-HU" sz="2800" dirty="0"/>
              <a:t> </a:t>
            </a:r>
            <a:r>
              <a:rPr lang="hu-HU" sz="2800" dirty="0" err="1"/>
              <a:t>the</a:t>
            </a:r>
            <a:r>
              <a:rPr lang="hu-HU" sz="2800" dirty="0"/>
              <a:t> </a:t>
            </a:r>
            <a:r>
              <a:rPr lang="hu-HU" sz="2800" dirty="0" err="1"/>
              <a:t>inter-Cloud</a:t>
            </a:r>
            <a:r>
              <a:rPr lang="hu-HU" sz="2800" dirty="0"/>
              <a:t> </a:t>
            </a:r>
            <a:r>
              <a:rPr lang="hu-HU" sz="2800" dirty="0" err="1"/>
              <a:t>orchestration</a:t>
            </a:r>
            <a:r>
              <a:rPr lang="hu-HU" sz="2800" dirty="0"/>
              <a:t> </a:t>
            </a:r>
            <a:r>
              <a:rPr lang="hu-HU" sz="2800" dirty="0" err="1"/>
              <a:t>process</a:t>
            </a:r>
            <a:endParaRPr lang="en-US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A0D3A71-7608-497E-922F-22D508D84F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10AA09C-D5B1-4A08-A376-3646822E5CC1}"/>
              </a:ext>
            </a:extLst>
          </p:cNvPr>
          <p:cNvSpPr txBox="1"/>
          <p:nvPr/>
        </p:nvSpPr>
        <p:spPr>
          <a:xfrm>
            <a:off x="228600" y="360426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1: Service </a:t>
            </a:r>
            <a:r>
              <a:rPr lang="hu-HU" dirty="0" err="1"/>
              <a:t>Request</a:t>
            </a:r>
            <a:endParaRPr lang="hu-HU" dirty="0"/>
          </a:p>
          <a:p>
            <a:r>
              <a:rPr lang="hu-HU" dirty="0"/>
              <a:t>2: GSD and </a:t>
            </a:r>
            <a:r>
              <a:rPr lang="hu-HU" dirty="0" err="1"/>
              <a:t>then</a:t>
            </a:r>
            <a:r>
              <a:rPr lang="hu-HU" dirty="0"/>
              <a:t> ICN </a:t>
            </a:r>
            <a:r>
              <a:rPr lang="hu-HU" dirty="0" err="1"/>
              <a:t>Init</a:t>
            </a:r>
            <a:endParaRPr lang="hu-HU" dirty="0"/>
          </a:p>
          <a:p>
            <a:r>
              <a:rPr lang="hu-HU" dirty="0"/>
              <a:t>3: ICN </a:t>
            </a:r>
            <a:r>
              <a:rPr lang="hu-HU" dirty="0" err="1"/>
              <a:t>Proposal</a:t>
            </a:r>
            <a:endParaRPr lang="hu-HU" dirty="0"/>
          </a:p>
          <a:p>
            <a:r>
              <a:rPr lang="hu-HU" dirty="0"/>
              <a:t>4: Service </a:t>
            </a:r>
            <a:r>
              <a:rPr lang="hu-HU" dirty="0" err="1"/>
              <a:t>Request</a:t>
            </a:r>
            <a:r>
              <a:rPr lang="hu-HU" dirty="0"/>
              <a:t> (</a:t>
            </a:r>
            <a:r>
              <a:rPr lang="hu-HU" dirty="0" err="1"/>
              <a:t>remote</a:t>
            </a:r>
            <a:r>
              <a:rPr lang="hu-HU" dirty="0"/>
              <a:t>)</a:t>
            </a:r>
          </a:p>
          <a:p>
            <a:r>
              <a:rPr lang="hu-HU" dirty="0"/>
              <a:t>5: </a:t>
            </a:r>
            <a:r>
              <a:rPr lang="hu-HU" dirty="0" err="1"/>
              <a:t>ConnectToProvider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F77AC00-C034-4D78-9FB3-6179F41760FB}"/>
              </a:ext>
            </a:extLst>
          </p:cNvPr>
          <p:cNvSpPr txBox="1"/>
          <p:nvPr/>
        </p:nvSpPr>
        <p:spPr>
          <a:xfrm>
            <a:off x="3352800" y="3604260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6: ICN </a:t>
            </a:r>
            <a:r>
              <a:rPr lang="hu-HU" dirty="0" err="1"/>
              <a:t>Response</a:t>
            </a:r>
            <a:endParaRPr lang="hu-HU" dirty="0"/>
          </a:p>
          <a:p>
            <a:r>
              <a:rPr lang="hu-HU" dirty="0"/>
              <a:t>7: </a:t>
            </a:r>
            <a:r>
              <a:rPr lang="hu-HU" dirty="0" err="1"/>
              <a:t>ConnectToConsumer</a:t>
            </a:r>
            <a:endParaRPr lang="hu-HU" dirty="0"/>
          </a:p>
          <a:p>
            <a:r>
              <a:rPr lang="hu-HU" dirty="0"/>
              <a:t>8: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Response</a:t>
            </a:r>
            <a:endParaRPr lang="hu-HU" dirty="0"/>
          </a:p>
          <a:p>
            <a:r>
              <a:rPr lang="hu-HU" dirty="0"/>
              <a:t>9: </a:t>
            </a:r>
            <a:r>
              <a:rPr lang="hu-HU" dirty="0" err="1"/>
              <a:t>Application</a:t>
            </a:r>
            <a:r>
              <a:rPr lang="hu-HU" dirty="0"/>
              <a:t> Service </a:t>
            </a:r>
            <a:r>
              <a:rPr lang="hu-HU" dirty="0" err="1"/>
              <a:t>Call</a:t>
            </a:r>
            <a:endParaRPr lang="hu-HU" dirty="0"/>
          </a:p>
          <a:p>
            <a:r>
              <a:rPr lang="hu-HU" dirty="0"/>
              <a:t>10-11: TCP </a:t>
            </a:r>
            <a:r>
              <a:rPr lang="hu-HU" dirty="0" err="1"/>
              <a:t>tunneling</a:t>
            </a:r>
            <a:endParaRPr lang="hu-HU" dirty="0"/>
          </a:p>
          <a:p>
            <a:r>
              <a:rPr lang="hu-HU" dirty="0"/>
              <a:t>12: </a:t>
            </a:r>
            <a:r>
              <a:rPr lang="hu-HU" dirty="0" err="1"/>
              <a:t>Application</a:t>
            </a:r>
            <a:r>
              <a:rPr lang="hu-HU" dirty="0"/>
              <a:t> Service </a:t>
            </a:r>
            <a:r>
              <a:rPr lang="hu-HU" dirty="0" err="1"/>
              <a:t>Call</a:t>
            </a:r>
            <a:endParaRPr lang="hu-HU" dirty="0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462B3FBF-3352-4B52-83DE-443F92E7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086"/>
            <a:ext cx="9144000" cy="302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554457-3CCE-47F4-8FA7-6D3029BC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0" y="0"/>
            <a:ext cx="7444935" cy="520492"/>
          </a:xfrm>
        </p:spPr>
        <p:txBody>
          <a:bodyPr/>
          <a:lstStyle/>
          <a:p>
            <a:r>
              <a:rPr lang="hu-HU" dirty="0" err="1"/>
              <a:t>Security</a:t>
            </a:r>
            <a:r>
              <a:rPr lang="hu-HU" dirty="0"/>
              <a:t> </a:t>
            </a:r>
            <a:r>
              <a:rPr lang="hu-HU" dirty="0" err="1"/>
              <a:t>mechanisms</a:t>
            </a:r>
            <a:r>
              <a:rPr lang="hu-HU" dirty="0"/>
              <a:t> -- </a:t>
            </a:r>
            <a:r>
              <a:rPr lang="hu-HU" dirty="0" err="1"/>
              <a:t>summary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D39DDD-1CE2-4E33-9494-2D0850DCD5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0310" y="520492"/>
            <a:ext cx="7444935" cy="44865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u-HU" sz="1600" dirty="0"/>
              <a:t>The </a:t>
            </a:r>
            <a:r>
              <a:rPr lang="hu-HU" sz="1600" dirty="0" err="1"/>
              <a:t>Gatekeepers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always</a:t>
            </a:r>
            <a:r>
              <a:rPr lang="hu-HU" sz="1600" dirty="0"/>
              <a:t> </a:t>
            </a:r>
            <a:r>
              <a:rPr lang="hu-HU" sz="1600" dirty="0" err="1"/>
              <a:t>visible</a:t>
            </a:r>
            <a:r>
              <a:rPr lang="hu-HU" sz="1600" dirty="0"/>
              <a:t> </a:t>
            </a:r>
            <a:r>
              <a:rPr lang="hu-HU" sz="1600" dirty="0" err="1"/>
              <a:t>entities</a:t>
            </a:r>
            <a:r>
              <a:rPr lang="hu-HU" sz="1600" dirty="0"/>
              <a:t> </a:t>
            </a:r>
            <a:r>
              <a:rPr lang="hu-HU" sz="1600" dirty="0" err="1"/>
              <a:t>from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, </a:t>
            </a:r>
            <a:r>
              <a:rPr lang="hu-HU" sz="1600" dirty="0" err="1"/>
              <a:t>but</a:t>
            </a:r>
            <a:r>
              <a:rPr lang="hu-HU" sz="1600" dirty="0"/>
              <a:t> </a:t>
            </a:r>
            <a:r>
              <a:rPr lang="hu-HU" sz="1600" dirty="0" err="1"/>
              <a:t>cannot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App</a:t>
            </a:r>
            <a:r>
              <a:rPr lang="hu-HU" sz="1600" dirty="0"/>
              <a:t>. Systems </a:t>
            </a:r>
            <a:r>
              <a:rPr lang="hu-HU" sz="1600" dirty="0" err="1"/>
              <a:t>directly</a:t>
            </a:r>
            <a:r>
              <a:rPr lang="hu-HU" sz="1600" dirty="0"/>
              <a:t>.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Gateways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App</a:t>
            </a:r>
            <a:r>
              <a:rPr lang="hu-HU" sz="1600" dirty="0"/>
              <a:t>. Systems, </a:t>
            </a:r>
            <a:r>
              <a:rPr lang="hu-HU" sz="1600" dirty="0" err="1"/>
              <a:t>but</a:t>
            </a:r>
            <a:r>
              <a:rPr lang="hu-HU" sz="1600" dirty="0"/>
              <a:t>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activated</a:t>
            </a:r>
            <a:r>
              <a:rPr lang="hu-HU" sz="1600" dirty="0"/>
              <a:t> and </a:t>
            </a:r>
            <a:r>
              <a:rPr lang="hu-HU" sz="1600" dirty="0" err="1"/>
              <a:t>exposed</a:t>
            </a:r>
            <a:r>
              <a:rPr lang="hu-HU" sz="1600" dirty="0"/>
              <a:t> </a:t>
            </a:r>
            <a:r>
              <a:rPr lang="hu-HU" sz="1600" dirty="0" err="1"/>
              <a:t>if</a:t>
            </a:r>
            <a:r>
              <a:rPr lang="hu-HU" sz="1600" dirty="0"/>
              <a:t> ICN </a:t>
            </a:r>
            <a:r>
              <a:rPr lang="hu-HU" sz="1600" dirty="0" err="1"/>
              <a:t>was</a:t>
            </a:r>
            <a:r>
              <a:rPr lang="hu-HU" sz="1600" dirty="0"/>
              <a:t> </a:t>
            </a:r>
            <a:r>
              <a:rPr lang="hu-HU" sz="1600" dirty="0" err="1"/>
              <a:t>successful</a:t>
            </a:r>
            <a:r>
              <a:rPr lang="hu-HU" sz="1600" dirty="0"/>
              <a:t>. </a:t>
            </a:r>
            <a:r>
              <a:rPr lang="hu-HU" sz="1600" dirty="0" err="1"/>
              <a:t>Otherwise</a:t>
            </a:r>
            <a:r>
              <a:rPr lang="hu-HU" sz="1600" dirty="0"/>
              <a:t>,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connected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outside</a:t>
            </a:r>
            <a:r>
              <a:rPr lang="hu-HU" sz="1600" dirty="0"/>
              <a:t> </a:t>
            </a:r>
            <a:r>
              <a:rPr lang="hu-HU" sz="1600" dirty="0" err="1"/>
              <a:t>world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</a:t>
            </a:r>
            <a:r>
              <a:rPr lang="hu-HU" sz="1600" dirty="0"/>
              <a:t>- </a:t>
            </a:r>
            <a:r>
              <a:rPr lang="hu-HU" sz="1600" dirty="0" err="1"/>
              <a:t>Broker</a:t>
            </a:r>
            <a:r>
              <a:rPr lang="hu-HU" sz="1600" dirty="0"/>
              <a:t> </a:t>
            </a:r>
            <a:r>
              <a:rPr lang="hu-HU" sz="1600" dirty="0" err="1"/>
              <a:t>connection</a:t>
            </a:r>
            <a:r>
              <a:rPr lang="hu-HU" sz="1600" dirty="0"/>
              <a:t> is </a:t>
            </a:r>
            <a:r>
              <a:rPr lang="hu-HU" sz="1600" dirty="0" err="1"/>
              <a:t>encrypted</a:t>
            </a:r>
            <a:r>
              <a:rPr lang="hu-HU" sz="1600" dirty="0"/>
              <a:t> (TLS, </a:t>
            </a:r>
            <a:r>
              <a:rPr lang="hu-HU" sz="1600" dirty="0" err="1"/>
              <a:t>Arrowhead</a:t>
            </a:r>
            <a:r>
              <a:rPr lang="hu-HU" sz="1600" dirty="0"/>
              <a:t> </a:t>
            </a:r>
            <a:r>
              <a:rPr lang="hu-HU" sz="1600" dirty="0" err="1"/>
              <a:t>certificates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Gateway-to-Gateway</a:t>
            </a:r>
            <a:r>
              <a:rPr lang="hu-HU" sz="1600" dirty="0"/>
              <a:t> </a:t>
            </a:r>
            <a:r>
              <a:rPr lang="hu-HU" sz="1600" dirty="0" err="1"/>
              <a:t>encryption</a:t>
            </a:r>
            <a:r>
              <a:rPr lang="hu-HU" sz="1600" dirty="0"/>
              <a:t> over AMQP (</a:t>
            </a:r>
            <a:r>
              <a:rPr lang="hu-HU" sz="1600" dirty="0" err="1"/>
              <a:t>payload</a:t>
            </a:r>
            <a:r>
              <a:rPr lang="hu-HU" sz="1600" dirty="0"/>
              <a:t> </a:t>
            </a:r>
            <a:r>
              <a:rPr lang="hu-HU" sz="1600" dirty="0" err="1"/>
              <a:t>encryption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b="1" dirty="0">
                <a:solidFill>
                  <a:srgbClr val="FF0000"/>
                </a:solidFill>
              </a:rPr>
              <a:t>End-</a:t>
            </a:r>
            <a:r>
              <a:rPr lang="hu-HU" sz="1600" b="1" dirty="0" err="1">
                <a:solidFill>
                  <a:srgbClr val="FF0000"/>
                </a:solidFill>
              </a:rPr>
              <a:t>to</a:t>
            </a:r>
            <a:r>
              <a:rPr lang="hu-HU" sz="1600" b="1" dirty="0">
                <a:solidFill>
                  <a:srgbClr val="FF0000"/>
                </a:solidFill>
              </a:rPr>
              <a:t>-end </a:t>
            </a:r>
            <a:r>
              <a:rPr lang="hu-HU" sz="1600" b="1" dirty="0" err="1">
                <a:solidFill>
                  <a:srgbClr val="FF0000"/>
                </a:solidFill>
              </a:rPr>
              <a:t>encyption</a:t>
            </a:r>
            <a:r>
              <a:rPr lang="hu-HU" sz="1600" dirty="0"/>
              <a:t>: Consumer - </a:t>
            </a:r>
            <a:r>
              <a:rPr lang="hu-HU" sz="1600" dirty="0" err="1"/>
              <a:t>Provider</a:t>
            </a:r>
            <a:endParaRPr lang="hu-HU" sz="1600" dirty="0"/>
          </a:p>
          <a:p>
            <a:pPr marL="457200" indent="-457200">
              <a:buAutoNum type="arabicPeriod"/>
            </a:pPr>
            <a:r>
              <a:rPr lang="hu-HU" sz="1600" dirty="0" err="1"/>
              <a:t>Arrowhead’s</a:t>
            </a:r>
            <a:r>
              <a:rPr lang="hu-HU" sz="1600" dirty="0"/>
              <a:t> </a:t>
            </a:r>
            <a:r>
              <a:rPr lang="hu-HU" sz="1600" b="1" dirty="0" err="1">
                <a:solidFill>
                  <a:srgbClr val="FF0000"/>
                </a:solidFill>
              </a:rPr>
              <a:t>chain</a:t>
            </a:r>
            <a:r>
              <a:rPr lang="hu-HU" sz="1600" b="1" dirty="0">
                <a:solidFill>
                  <a:srgbClr val="FF0000"/>
                </a:solidFill>
              </a:rPr>
              <a:t> of </a:t>
            </a:r>
            <a:r>
              <a:rPr lang="hu-HU" sz="1600" b="1" dirty="0" err="1">
                <a:solidFill>
                  <a:srgbClr val="FF0000"/>
                </a:solidFill>
              </a:rPr>
              <a:t>trust</a:t>
            </a:r>
            <a:r>
              <a:rPr lang="hu-HU" sz="1600" b="1" dirty="0">
                <a:solidFill>
                  <a:srgbClr val="FF0000"/>
                </a:solidFill>
              </a:rPr>
              <a:t> </a:t>
            </a:r>
            <a:r>
              <a:rPr lang="hu-HU" sz="1600" dirty="0" err="1"/>
              <a:t>model</a:t>
            </a:r>
            <a:r>
              <a:rPr lang="hu-HU" sz="1600" dirty="0"/>
              <a:t> is </a:t>
            </a:r>
            <a:r>
              <a:rPr lang="hu-HU" sz="1600" dirty="0" err="1"/>
              <a:t>fully</a:t>
            </a:r>
            <a:r>
              <a:rPr lang="hu-HU" sz="1600" dirty="0"/>
              <a:t> </a:t>
            </a:r>
            <a:r>
              <a:rPr lang="hu-HU" sz="1600" b="1" dirty="0" err="1">
                <a:solidFill>
                  <a:srgbClr val="FF0000"/>
                </a:solidFill>
              </a:rPr>
              <a:t>maintained</a:t>
            </a:r>
            <a:r>
              <a:rPr lang="hu-HU" sz="1600" dirty="0"/>
              <a:t>. </a:t>
            </a:r>
            <a:br>
              <a:rPr lang="hu-HU" sz="1600" dirty="0"/>
            </a:br>
            <a:r>
              <a:rPr lang="hu-HU" sz="1600" i="1" dirty="0"/>
              <a:t>(</a:t>
            </a:r>
            <a:r>
              <a:rPr lang="hu-HU" sz="1600" i="1" dirty="0" err="1"/>
              <a:t>see</a:t>
            </a:r>
            <a:r>
              <a:rPr lang="hu-HU" sz="1600" i="1" dirty="0"/>
              <a:t> AAA_in_Arrowhead_M2 </a:t>
            </a:r>
            <a:r>
              <a:rPr lang="hu-HU" sz="1600" i="1" dirty="0" err="1"/>
              <a:t>presentation</a:t>
            </a:r>
            <a:r>
              <a:rPr lang="hu-HU" sz="1600" i="1" dirty="0"/>
              <a:t>)</a:t>
            </a:r>
          </a:p>
          <a:p>
            <a:pPr marL="457200" lvl="0" indent="-457200">
              <a:buFontTx/>
              <a:buAutoNum type="arabicPeriod"/>
            </a:pPr>
            <a:r>
              <a:rPr lang="hu-HU" sz="1600" dirty="0" err="1">
                <a:solidFill>
                  <a:prstClr val="black"/>
                </a:solidFill>
              </a:rPr>
              <a:t>Inter-Cloud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Negotiations</a:t>
            </a:r>
            <a:r>
              <a:rPr lang="hu-HU" sz="1600" dirty="0">
                <a:solidFill>
                  <a:prstClr val="black"/>
                </a:solidFill>
              </a:rPr>
              <a:t> (ICN) </a:t>
            </a:r>
            <a:r>
              <a:rPr lang="hu-HU" sz="1600" dirty="0" err="1">
                <a:solidFill>
                  <a:prstClr val="black"/>
                </a:solidFill>
              </a:rPr>
              <a:t>happen</a:t>
            </a:r>
            <a:r>
              <a:rPr lang="hu-HU" sz="1600" dirty="0">
                <a:solidFill>
                  <a:prstClr val="black"/>
                </a:solidFill>
              </a:rPr>
              <a:t> over a </a:t>
            </a:r>
            <a:r>
              <a:rPr lang="hu-HU" sz="1600" dirty="0" err="1">
                <a:solidFill>
                  <a:prstClr val="black"/>
                </a:solidFill>
              </a:rPr>
              <a:t>trusted</a:t>
            </a:r>
            <a:r>
              <a:rPr lang="hu-HU" sz="1600" dirty="0">
                <a:solidFill>
                  <a:prstClr val="black"/>
                </a:solidFill>
              </a:rPr>
              <a:t> and </a:t>
            </a:r>
            <a:r>
              <a:rPr lang="hu-HU" sz="1600" dirty="0" err="1">
                <a:solidFill>
                  <a:prstClr val="black"/>
                </a:solidFill>
              </a:rPr>
              <a:t>verified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channel</a:t>
            </a:r>
            <a:r>
              <a:rPr lang="hu-HU" sz="1600" dirty="0">
                <a:solidFill>
                  <a:prstClr val="black"/>
                </a:solidFill>
              </a:rPr>
              <a:t> (TLS </a:t>
            </a:r>
            <a:r>
              <a:rPr lang="hu-HU" sz="1600" dirty="0" err="1">
                <a:solidFill>
                  <a:prstClr val="black"/>
                </a:solidFill>
              </a:rPr>
              <a:t>secured</a:t>
            </a:r>
            <a:r>
              <a:rPr lang="hu-HU" sz="1600" dirty="0">
                <a:solidFill>
                  <a:prstClr val="black"/>
                </a:solidFill>
              </a:rPr>
              <a:t>, </a:t>
            </a:r>
            <a:r>
              <a:rPr lang="hu-HU" sz="1600" dirty="0" err="1">
                <a:solidFill>
                  <a:prstClr val="black"/>
                </a:solidFill>
              </a:rPr>
              <a:t>using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Arrowhead’s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chain</a:t>
            </a:r>
            <a:r>
              <a:rPr lang="hu-HU" sz="1600" dirty="0">
                <a:solidFill>
                  <a:prstClr val="black"/>
                </a:solidFill>
              </a:rPr>
              <a:t> of </a:t>
            </a:r>
            <a:r>
              <a:rPr lang="hu-HU" sz="1600" dirty="0" err="1">
                <a:solidFill>
                  <a:prstClr val="black"/>
                </a:solidFill>
              </a:rPr>
              <a:t>trust</a:t>
            </a:r>
            <a:r>
              <a:rPr lang="hu-HU" sz="1600" dirty="0">
                <a:solidFill>
                  <a:prstClr val="black"/>
                </a:solidFill>
              </a:rPr>
              <a:t> </a:t>
            </a:r>
            <a:r>
              <a:rPr lang="hu-HU" sz="1600" dirty="0" err="1">
                <a:solidFill>
                  <a:prstClr val="black"/>
                </a:solidFill>
              </a:rPr>
              <a:t>model</a:t>
            </a:r>
            <a:r>
              <a:rPr lang="hu-HU" sz="1600" dirty="0">
                <a:solidFill>
                  <a:prstClr val="black"/>
                </a:solidFill>
              </a:rPr>
              <a:t>)</a:t>
            </a:r>
            <a:endParaRPr lang="hu-HU" sz="1600" i="1" dirty="0"/>
          </a:p>
          <a:p>
            <a:pPr marL="457200" indent="-457200">
              <a:buAutoNum type="arabicPeriod"/>
            </a:pPr>
            <a:r>
              <a:rPr lang="hu-HU" sz="1600" b="1" dirty="0" err="1">
                <a:solidFill>
                  <a:srgbClr val="FF0000"/>
                </a:solidFill>
              </a:rPr>
              <a:t>Authorization</a:t>
            </a:r>
            <a:r>
              <a:rPr lang="hu-HU" sz="1600" b="1" dirty="0">
                <a:solidFill>
                  <a:srgbClr val="FF0000"/>
                </a:solidFill>
              </a:rPr>
              <a:t> </a:t>
            </a:r>
            <a:r>
              <a:rPr lang="hu-HU" sz="1600" b="1" dirty="0" err="1">
                <a:solidFill>
                  <a:srgbClr val="FF0000"/>
                </a:solidFill>
              </a:rPr>
              <a:t>token</a:t>
            </a:r>
            <a:r>
              <a:rPr lang="hu-HU" sz="1600" b="1" dirty="0">
                <a:solidFill>
                  <a:srgbClr val="FF0000"/>
                </a:solidFill>
              </a:rPr>
              <a:t> is </a:t>
            </a:r>
            <a:r>
              <a:rPr lang="hu-HU" sz="1600" b="1" dirty="0" err="1">
                <a:solidFill>
                  <a:srgbClr val="FF0000"/>
                </a:solidFill>
              </a:rPr>
              <a:t>integrated</a:t>
            </a:r>
            <a:r>
              <a:rPr lang="hu-HU" sz="1600" dirty="0">
                <a:solidFill>
                  <a:srgbClr val="FF0000"/>
                </a:solidFill>
              </a:rPr>
              <a:t> </a:t>
            </a:r>
            <a:r>
              <a:rPr lang="hu-HU" sz="1600" dirty="0"/>
              <a:t>in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process</a:t>
            </a:r>
            <a:r>
              <a:rPr lang="hu-HU" sz="1600" dirty="0"/>
              <a:t>: </a:t>
            </a:r>
            <a:r>
              <a:rPr lang="hu-HU" sz="1600" b="1" dirty="0" err="1">
                <a:solidFill>
                  <a:srgbClr val="FF0000"/>
                </a:solidFill>
              </a:rPr>
              <a:t>access</a:t>
            </a:r>
            <a:r>
              <a:rPr lang="hu-HU" sz="1600" dirty="0"/>
              <a:t> </a:t>
            </a:r>
            <a:r>
              <a:rPr lang="hu-HU" sz="1600" b="1" dirty="0" err="1">
                <a:solidFill>
                  <a:srgbClr val="FF0000"/>
                </a:solidFill>
              </a:rPr>
              <a:t>control</a:t>
            </a:r>
            <a:r>
              <a:rPr lang="hu-HU" sz="1600" dirty="0"/>
              <a:t> is </a:t>
            </a:r>
            <a:r>
              <a:rPr lang="hu-HU" sz="1600" dirty="0" err="1"/>
              <a:t>maintained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r>
              <a:rPr lang="hu-HU" sz="1600" dirty="0" err="1"/>
              <a:t>If</a:t>
            </a:r>
            <a:r>
              <a:rPr lang="hu-HU" sz="1600" dirty="0"/>
              <a:t> </a:t>
            </a:r>
            <a:r>
              <a:rPr lang="hu-HU" sz="1600" dirty="0" err="1"/>
              <a:t>needed</a:t>
            </a:r>
            <a:r>
              <a:rPr lang="hu-HU" sz="1600" dirty="0"/>
              <a:t>,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decyrpted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r>
              <a:rPr lang="hu-HU" sz="1600" dirty="0"/>
              <a:t> </a:t>
            </a:r>
            <a:r>
              <a:rPr lang="hu-HU" sz="1600" dirty="0" err="1"/>
              <a:t>traffic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monitored</a:t>
            </a:r>
            <a:r>
              <a:rPr lang="hu-HU" sz="1600" dirty="0"/>
              <a:t> </a:t>
            </a:r>
            <a:r>
              <a:rPr lang="hu-HU" sz="1600" dirty="0" err="1"/>
              <a:t>even</a:t>
            </a:r>
            <a:r>
              <a:rPr lang="hu-HU" sz="1600" dirty="0"/>
              <a:t> </a:t>
            </a:r>
            <a:r>
              <a:rPr lang="hu-HU" sz="1600" dirty="0" err="1"/>
              <a:t>at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Gateway</a:t>
            </a:r>
            <a:r>
              <a:rPr lang="hu-HU" sz="1600" dirty="0"/>
              <a:t>: </a:t>
            </a:r>
            <a:r>
              <a:rPr lang="hu-HU" sz="1600" dirty="0" err="1"/>
              <a:t>payload</a:t>
            </a:r>
            <a:r>
              <a:rPr lang="hu-HU" sz="1600" dirty="0"/>
              <a:t> </a:t>
            </a:r>
            <a:r>
              <a:rPr lang="hu-HU" sz="1600" dirty="0" err="1"/>
              <a:t>inspection</a:t>
            </a:r>
            <a:r>
              <a:rPr lang="hu-HU" sz="1600" dirty="0"/>
              <a:t> </a:t>
            </a:r>
            <a:br>
              <a:rPr lang="hu-HU" sz="1600" dirty="0"/>
            </a:br>
            <a:r>
              <a:rPr lang="hu-HU" sz="1600" dirty="0"/>
              <a:t>(App. </a:t>
            </a:r>
            <a:r>
              <a:rPr lang="hu-HU" sz="1600" dirty="0" err="1"/>
              <a:t>Services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filtered </a:t>
            </a:r>
            <a:r>
              <a:rPr lang="hu-HU" sz="1600" dirty="0" err="1"/>
              <a:t>not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send</a:t>
            </a:r>
            <a:r>
              <a:rPr lang="hu-HU" sz="1600" dirty="0"/>
              <a:t> out </a:t>
            </a:r>
            <a:r>
              <a:rPr lang="hu-HU" sz="1600" dirty="0" err="1"/>
              <a:t>unwanted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r>
              <a:rPr lang="hu-HU" sz="1600" dirty="0"/>
              <a:t>)</a:t>
            </a:r>
          </a:p>
          <a:p>
            <a:pPr marL="457200" indent="-457200">
              <a:buAutoNum type="arabicPeriod"/>
            </a:pPr>
            <a:r>
              <a:rPr lang="hu-HU" sz="1600" b="1" dirty="0" err="1">
                <a:solidFill>
                  <a:srgbClr val="FF0000"/>
                </a:solidFill>
              </a:rPr>
              <a:t>Full</a:t>
            </a:r>
            <a:r>
              <a:rPr lang="hu-HU" sz="1600" b="1" dirty="0">
                <a:solidFill>
                  <a:srgbClr val="FF0000"/>
                </a:solidFill>
              </a:rPr>
              <a:t> </a:t>
            </a:r>
            <a:r>
              <a:rPr lang="hu-HU" sz="1600" b="1" dirty="0" err="1">
                <a:solidFill>
                  <a:srgbClr val="FF0000"/>
                </a:solidFill>
              </a:rPr>
              <a:t>accountability</a:t>
            </a:r>
            <a:r>
              <a:rPr lang="hu-HU" sz="1600" dirty="0"/>
              <a:t>: </a:t>
            </a:r>
            <a:r>
              <a:rPr lang="hu-HU" sz="1600" dirty="0" err="1"/>
              <a:t>App</a:t>
            </a:r>
            <a:r>
              <a:rPr lang="hu-HU" sz="1600" dirty="0"/>
              <a:t>. Systems </a:t>
            </a: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only</a:t>
            </a:r>
            <a:r>
              <a:rPr lang="hu-HU" sz="1600" dirty="0"/>
              <a:t> </a:t>
            </a:r>
            <a:r>
              <a:rPr lang="hu-HU" sz="1600" dirty="0" err="1"/>
              <a:t>access</a:t>
            </a:r>
            <a:r>
              <a:rPr lang="hu-HU" sz="1600" dirty="0"/>
              <a:t> </a:t>
            </a:r>
            <a:r>
              <a:rPr lang="hu-HU" sz="1600" dirty="0" err="1"/>
              <a:t>Services</a:t>
            </a:r>
            <a:r>
              <a:rPr lang="hu-HU" sz="1600" dirty="0"/>
              <a:t> </a:t>
            </a:r>
            <a:r>
              <a:rPr lang="hu-HU" sz="1600" dirty="0" err="1"/>
              <a:t>via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Core</a:t>
            </a:r>
            <a:r>
              <a:rPr lang="hu-HU" sz="1600" dirty="0"/>
              <a:t> Systems, and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are</a:t>
            </a:r>
            <a:r>
              <a:rPr lang="hu-HU" sz="1600" dirty="0"/>
              <a:t> </a:t>
            </a:r>
            <a:r>
              <a:rPr lang="hu-HU" sz="1600" dirty="0" err="1"/>
              <a:t>logging</a:t>
            </a:r>
            <a:r>
              <a:rPr lang="hu-HU" sz="1600" dirty="0"/>
              <a:t>. </a:t>
            </a:r>
          </a:p>
          <a:p>
            <a:pPr marL="457200" indent="-457200">
              <a:buAutoNum type="arabicPeriod"/>
            </a:pPr>
            <a:endParaRPr lang="hu-HU" sz="1600" dirty="0"/>
          </a:p>
          <a:p>
            <a:pPr marL="457200" indent="-457200">
              <a:buAutoNum type="arabicPeriod"/>
            </a:pPr>
            <a:endParaRPr lang="en-US" sz="1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1FBD83-A35E-4905-868F-B9FAC4831C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1307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ctrTitle"/>
          </p:nvPr>
        </p:nvSpPr>
        <p:spPr>
          <a:xfrm>
            <a:off x="799890" y="480005"/>
            <a:ext cx="7517808" cy="2508623"/>
          </a:xfrm>
        </p:spPr>
        <p:txBody>
          <a:bodyPr/>
          <a:lstStyle/>
          <a:p>
            <a:pPr algn="ctr"/>
            <a:r>
              <a:rPr lang="hu-HU" sz="19900" dirty="0"/>
              <a:t>?</a:t>
            </a:r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7" name="Cím 4"/>
          <p:cNvSpPr txBox="1">
            <a:spLocks/>
          </p:cNvSpPr>
          <p:nvPr/>
        </p:nvSpPr>
        <p:spPr>
          <a:xfrm>
            <a:off x="0" y="2826879"/>
            <a:ext cx="9144000" cy="16593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7200" dirty="0" err="1"/>
              <a:t>Thank</a:t>
            </a:r>
            <a:r>
              <a:rPr lang="hu-HU" sz="7200" dirty="0"/>
              <a:t> </a:t>
            </a:r>
            <a:r>
              <a:rPr lang="hu-HU" sz="7200" dirty="0" err="1"/>
              <a:t>you</a:t>
            </a:r>
            <a:r>
              <a:rPr lang="hu-HU" sz="7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434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685590" y="2338471"/>
            <a:ext cx="8057888" cy="520492"/>
          </a:xfrm>
        </p:spPr>
        <p:txBody>
          <a:bodyPr/>
          <a:lstStyle/>
          <a:p>
            <a:pPr algn="ctr"/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68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0B0F2C6-25CA-42EB-8910-AFFA499BB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A5D657-C558-4193-84F0-E2B36882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Will be </a:t>
            </a:r>
            <a:r>
              <a:rPr lang="hu-HU" dirty="0" err="1"/>
              <a:t>elaborated</a:t>
            </a:r>
            <a:r>
              <a:rPr lang="hu-HU" dirty="0"/>
              <a:t> </a:t>
            </a:r>
            <a:r>
              <a:rPr lang="hu-HU" dirty="0" err="1"/>
              <a:t>separately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7CF6E1E-5D02-4E00-9CFD-1961447521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u-HU" dirty="0" err="1"/>
              <a:t>Short</a:t>
            </a:r>
            <a:r>
              <a:rPr lang="hu-HU" dirty="0"/>
              <a:t> </a:t>
            </a:r>
            <a:r>
              <a:rPr lang="hu-HU" dirty="0" err="1"/>
              <a:t>recap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and </a:t>
            </a:r>
            <a:r>
              <a:rPr lang="hu-HU" dirty="0" err="1"/>
              <a:t>servicing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Data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realization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Gateway</a:t>
            </a:r>
            <a:endParaRPr lang="hu-HU" dirty="0"/>
          </a:p>
          <a:p>
            <a:pPr marL="931862" lvl="1" indent="-457200">
              <a:buFont typeface="+mj-lt"/>
              <a:buAutoNum type="arabicPeriod"/>
            </a:pP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Brokers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scenario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Further</a:t>
            </a:r>
            <a:r>
              <a:rPr lang="hu-HU" dirty="0"/>
              <a:t>, </a:t>
            </a:r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details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240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71F21D-E992-4732-92F5-D023AE72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44935" cy="520492"/>
          </a:xfrm>
        </p:spPr>
        <p:txBody>
          <a:bodyPr/>
          <a:lstStyle/>
          <a:p>
            <a:r>
              <a:rPr lang="hu-HU" dirty="0" err="1"/>
              <a:t>Primary</a:t>
            </a:r>
            <a:r>
              <a:rPr lang="hu-HU" dirty="0"/>
              <a:t> </a:t>
            </a:r>
            <a:r>
              <a:rPr lang="hu-HU" dirty="0" err="1"/>
              <a:t>scenario</a:t>
            </a:r>
            <a:endParaRPr lang="en-US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1EB48CFF-1D4D-49A7-8E6B-E5805715FA0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03422" y="520492"/>
            <a:ext cx="6652767" cy="5194508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28BEFC-E475-4862-8F9C-90C9E8802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416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31877" y="203200"/>
            <a:ext cx="7444935" cy="520492"/>
          </a:xfrm>
        </p:spPr>
        <p:txBody>
          <a:bodyPr/>
          <a:lstStyle/>
          <a:p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servicing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210442" y="804773"/>
            <a:ext cx="7815118" cy="3853209"/>
          </a:xfrm>
        </p:spPr>
        <p:txBody>
          <a:bodyPr/>
          <a:lstStyle/>
          <a:p>
            <a:pPr marL="0" indent="0"/>
            <a:r>
              <a:rPr lang="hu-HU" dirty="0" err="1"/>
              <a:t>Fundaments</a:t>
            </a:r>
            <a:r>
              <a:rPr lang="hu-HU" dirty="0"/>
              <a:t>: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autonomous</a:t>
            </a:r>
            <a:r>
              <a:rPr lang="hu-HU" dirty="0"/>
              <a:t> and </a:t>
            </a:r>
            <a:r>
              <a:rPr lang="hu-HU" dirty="0" err="1"/>
              <a:t>independent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another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Within</a:t>
            </a:r>
            <a:r>
              <a:rPr lang="hu-HU" dirty="0"/>
              <a:t> an LC </a:t>
            </a:r>
            <a:r>
              <a:rPr lang="hu-HU" dirty="0" err="1"/>
              <a:t>ther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decentralized</a:t>
            </a:r>
            <a:r>
              <a:rPr lang="hu-HU" dirty="0"/>
              <a:t> </a:t>
            </a:r>
            <a:r>
              <a:rPr lang="hu-HU" dirty="0" err="1"/>
              <a:t>governance</a:t>
            </a:r>
            <a:r>
              <a:rPr lang="hu-HU" dirty="0"/>
              <a:t> (</a:t>
            </a:r>
            <a:r>
              <a:rPr lang="hu-HU" dirty="0" err="1"/>
              <a:t>minimal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 </a:t>
            </a:r>
            <a:r>
              <a:rPr lang="hu-HU" dirty="0" err="1"/>
              <a:t>functionality</a:t>
            </a:r>
            <a:r>
              <a:rPr lang="hu-HU" dirty="0"/>
              <a:t>)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strict</a:t>
            </a:r>
            <a:r>
              <a:rPr lang="hu-HU" dirty="0"/>
              <a:t> </a:t>
            </a:r>
            <a:r>
              <a:rPr lang="hu-HU" dirty="0" err="1"/>
              <a:t>centralization</a:t>
            </a:r>
            <a:r>
              <a:rPr lang="hu-HU" dirty="0"/>
              <a:t>  --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,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care</a:t>
            </a:r>
            <a:r>
              <a:rPr lang="hu-HU" dirty="0"/>
              <a:t>!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requires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central</a:t>
            </a:r>
            <a:r>
              <a:rPr lang="hu-HU" dirty="0"/>
              <a:t> </a:t>
            </a:r>
            <a:r>
              <a:rPr lang="hu-HU" dirty="0" err="1"/>
              <a:t>entities</a:t>
            </a:r>
            <a:r>
              <a:rPr lang="hu-HU" dirty="0"/>
              <a:t> </a:t>
            </a:r>
            <a:r>
              <a:rPr lang="hu-HU" dirty="0" err="1"/>
              <a:t>responsible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security</a:t>
            </a:r>
            <a:r>
              <a:rPr lang="hu-HU" dirty="0"/>
              <a:t>: </a:t>
            </a:r>
            <a:r>
              <a:rPr lang="hu-HU" dirty="0" err="1"/>
              <a:t>admission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(letting in </a:t>
            </a:r>
            <a:r>
              <a:rPr lang="hu-HU" dirty="0" err="1"/>
              <a:t>external</a:t>
            </a:r>
            <a:r>
              <a:rPr lang="hu-HU" dirty="0"/>
              <a:t> Systems)</a:t>
            </a:r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AAA!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creation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inbetween</a:t>
            </a:r>
            <a:r>
              <a:rPr lang="hu-HU" dirty="0"/>
              <a:t> </a:t>
            </a:r>
            <a:r>
              <a:rPr lang="hu-HU" dirty="0" err="1"/>
              <a:t>Clouds</a:t>
            </a:r>
            <a:r>
              <a:rPr lang="hu-HU" dirty="0"/>
              <a:t> (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needed</a:t>
            </a:r>
            <a:r>
              <a:rPr lang="hu-HU" dirty="0"/>
              <a:t>)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App</a:t>
            </a:r>
            <a:r>
              <a:rPr lang="hu-HU" dirty="0"/>
              <a:t>. Systems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not</a:t>
            </a:r>
            <a:r>
              <a:rPr lang="hu-HU" dirty="0"/>
              <a:t> be </a:t>
            </a:r>
            <a:r>
              <a:rPr lang="hu-HU" dirty="0" err="1"/>
              <a:t>aware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partner is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another</a:t>
            </a:r>
            <a:r>
              <a:rPr lang="hu-HU" dirty="0"/>
              <a:t> </a:t>
            </a:r>
            <a:r>
              <a:rPr lang="hu-HU" dirty="0" err="1"/>
              <a:t>cloud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Therefore</a:t>
            </a:r>
            <a:r>
              <a:rPr lang="hu-HU" dirty="0"/>
              <a:t>: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/>
              <a:t>During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, </a:t>
            </a:r>
            <a:r>
              <a:rPr lang="hu-HU" dirty="0" err="1"/>
              <a:t>the</a:t>
            </a:r>
            <a:r>
              <a:rPr lang="hu-HU" dirty="0"/>
              <a:t> 2 </a:t>
            </a:r>
            <a:r>
              <a:rPr lang="hu-HU" dirty="0" err="1"/>
              <a:t>sets</a:t>
            </a:r>
            <a:r>
              <a:rPr lang="hu-HU" dirty="0"/>
              <a:t> of </a:t>
            </a:r>
            <a:r>
              <a:rPr lang="hu-HU" dirty="0" err="1"/>
              <a:t>Core</a:t>
            </a:r>
            <a:r>
              <a:rPr lang="hu-HU" dirty="0"/>
              <a:t> Systems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negotiating</a:t>
            </a:r>
            <a:r>
              <a:rPr lang="hu-HU" dirty="0"/>
              <a:t>.</a:t>
            </a:r>
          </a:p>
          <a:p>
            <a:pPr marL="1217612" lvl="2" indent="-342900">
              <a:buFont typeface="Arial" panose="020B0604020202020204" pitchFamily="34" charset="0"/>
              <a:buChar char="•"/>
            </a:pP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transparent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App</a:t>
            </a:r>
            <a:r>
              <a:rPr lang="hu-HU" dirty="0"/>
              <a:t>. Systems</a:t>
            </a:r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Technical</a:t>
            </a:r>
            <a:r>
              <a:rPr lang="hu-HU" dirty="0"/>
              <a:t> </a:t>
            </a:r>
            <a:r>
              <a:rPr lang="hu-HU" dirty="0" err="1"/>
              <a:t>analogy</a:t>
            </a:r>
            <a:r>
              <a:rPr lang="hu-HU" dirty="0"/>
              <a:t>: roaming in </a:t>
            </a:r>
            <a:r>
              <a:rPr lang="hu-HU" dirty="0" err="1"/>
              <a:t>telecommunication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346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E9B9BA-A5E3-434B-8046-0DBCE20C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50" y="156820"/>
            <a:ext cx="7444935" cy="520492"/>
          </a:xfrm>
        </p:spPr>
        <p:txBody>
          <a:bodyPr/>
          <a:lstStyle/>
          <a:p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Supporting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DF2595-813B-4EAF-AB41-E39B0B182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751" y="1107870"/>
            <a:ext cx="5852369" cy="3853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b="1" dirty="0" err="1"/>
              <a:t>Gatekeeper</a:t>
            </a:r>
            <a:endParaRPr lang="hu-HU" b="1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plane</a:t>
            </a:r>
            <a:r>
              <a:rPr lang="hu-HU" dirty="0"/>
              <a:t>, part of </a:t>
            </a:r>
            <a:r>
              <a:rPr lang="hu-HU" dirty="0" err="1"/>
              <a:t>orchestration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Commanded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Orchestrator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Utilizes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Core</a:t>
            </a:r>
            <a:r>
              <a:rPr lang="hu-HU" dirty="0"/>
              <a:t> Systems: Service </a:t>
            </a:r>
            <a:r>
              <a:rPr lang="hu-HU" dirty="0" err="1"/>
              <a:t>Registry</a:t>
            </a:r>
            <a:r>
              <a:rPr lang="hu-HU" dirty="0"/>
              <a:t>, </a:t>
            </a:r>
            <a:r>
              <a:rPr lang="hu-HU" dirty="0" err="1"/>
              <a:t>Orchestrator</a:t>
            </a:r>
            <a:r>
              <a:rPr lang="hu-HU" dirty="0"/>
              <a:t>, </a:t>
            </a:r>
            <a:r>
              <a:rPr lang="hu-HU" dirty="0" err="1"/>
              <a:t>Authorization</a:t>
            </a:r>
            <a:r>
              <a:rPr lang="hu-HU" dirty="0"/>
              <a:t> and </a:t>
            </a:r>
            <a:r>
              <a:rPr lang="hu-HU" dirty="0" err="1"/>
              <a:t>Gateway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Interacts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Gatekeepers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visible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b="1" dirty="0" err="1"/>
              <a:t>Gateway</a:t>
            </a:r>
            <a:endParaRPr lang="hu-HU" b="1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tunnel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local </a:t>
            </a:r>
            <a:r>
              <a:rPr lang="hu-HU" dirty="0" err="1"/>
              <a:t>network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Actively</a:t>
            </a:r>
            <a:r>
              <a:rPr lang="hu-HU" dirty="0"/>
              <a:t> </a:t>
            </a:r>
            <a:r>
              <a:rPr lang="hu-HU" dirty="0" err="1"/>
              <a:t>participates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path</a:t>
            </a:r>
            <a:endParaRPr lang="hu-HU" dirty="0"/>
          </a:p>
          <a:p>
            <a:pPr marL="817562" lvl="1" indent="-342900">
              <a:buFont typeface="Arial" panose="020B0604020202020204" pitchFamily="34" charset="0"/>
              <a:buChar char="•"/>
            </a:pP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visible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,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demand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2003DB-B80A-4E64-8516-BBAC478E11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5</a:t>
            </a:fld>
            <a:endParaRPr lang="sv-SE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E4A0AF-76C1-45DA-8648-868463B5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15" y="2721677"/>
            <a:ext cx="3532795" cy="223940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46B3456-3D57-4B5B-A7EF-85B32051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89" y="699984"/>
            <a:ext cx="3541411" cy="19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>
          <a:xfrm>
            <a:off x="799890" y="1492"/>
            <a:ext cx="7444935" cy="520492"/>
          </a:xfrm>
        </p:spPr>
        <p:txBody>
          <a:bodyPr/>
          <a:lstStyle/>
          <a:p>
            <a:r>
              <a:rPr lang="hu-HU" dirty="0"/>
              <a:t> The </a:t>
            </a:r>
            <a:r>
              <a:rPr lang="hu-HU" dirty="0" err="1"/>
              <a:t>Gatekeeper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0" y="1209247"/>
            <a:ext cx="4758715" cy="88819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350" b="1" dirty="0">
                <a:solidFill>
                  <a:schemeClr val="tx1"/>
                </a:solidFill>
              </a:rPr>
              <a:t>Global Service </a:t>
            </a:r>
            <a:r>
              <a:rPr lang="hu-HU" sz="1350" b="1" dirty="0" err="1">
                <a:solidFill>
                  <a:schemeClr val="tx1"/>
                </a:solidFill>
              </a:rPr>
              <a:t>Discovery</a:t>
            </a:r>
            <a:r>
              <a:rPr lang="hu-HU" sz="1350" b="1" dirty="0">
                <a:solidFill>
                  <a:schemeClr val="tx1"/>
                </a:solidFill>
              </a:rPr>
              <a:t> (GSD)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Initiated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Orchestrator</a:t>
            </a:r>
            <a:r>
              <a:rPr lang="hu-HU" sz="1350" dirty="0">
                <a:solidFill>
                  <a:schemeClr val="tx1"/>
                </a:solidFill>
              </a:rPr>
              <a:t> of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original</a:t>
            </a:r>
            <a:r>
              <a:rPr lang="hu-HU" sz="1350" dirty="0">
                <a:solidFill>
                  <a:schemeClr val="tx1"/>
                </a:solidFill>
              </a:rPr>
              <a:t> LC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To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locate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other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Clouds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where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service is </a:t>
            </a:r>
            <a:r>
              <a:rPr lang="hu-HU" sz="1350" dirty="0" err="1">
                <a:solidFill>
                  <a:schemeClr val="tx1"/>
                </a:solidFill>
              </a:rPr>
              <a:t>currently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available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for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us</a:t>
            </a:r>
            <a:endParaRPr lang="hu-HU" sz="1350" dirty="0">
              <a:solidFill>
                <a:schemeClr val="tx1"/>
              </a:solidFill>
            </a:endParaRPr>
          </a:p>
        </p:txBody>
      </p:sp>
      <p:sp>
        <p:nvSpPr>
          <p:cNvPr id="5" name="Tartalom helye 3"/>
          <p:cNvSpPr txBox="1">
            <a:spLocks/>
          </p:cNvSpPr>
          <p:nvPr/>
        </p:nvSpPr>
        <p:spPr>
          <a:xfrm>
            <a:off x="4995534" y="2386462"/>
            <a:ext cx="4278523" cy="145365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hu-H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350" b="1" dirty="0" err="1">
                <a:solidFill>
                  <a:schemeClr val="tx1"/>
                </a:solidFill>
              </a:rPr>
              <a:t>Inter-Cloud</a:t>
            </a:r>
            <a:r>
              <a:rPr lang="hu-HU" sz="1350" b="1" dirty="0">
                <a:solidFill>
                  <a:schemeClr val="tx1"/>
                </a:solidFill>
              </a:rPr>
              <a:t> </a:t>
            </a:r>
            <a:r>
              <a:rPr lang="hu-HU" sz="1350" b="1" dirty="0" err="1">
                <a:solidFill>
                  <a:schemeClr val="tx1"/>
                </a:solidFill>
              </a:rPr>
              <a:t>Negotations</a:t>
            </a:r>
            <a:r>
              <a:rPr lang="hu-HU" sz="1350" b="1" dirty="0">
                <a:solidFill>
                  <a:schemeClr val="tx1"/>
                </a:solidFill>
              </a:rPr>
              <a:t> (ICN)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There is a </a:t>
            </a:r>
            <a:r>
              <a:rPr lang="hu-HU" sz="1350" dirty="0" err="1">
                <a:solidFill>
                  <a:schemeClr val="tx1"/>
                </a:solidFill>
              </a:rPr>
              <a:t>distinct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intention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between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two</a:t>
            </a:r>
            <a:r>
              <a:rPr lang="hu-HU" sz="1350" dirty="0">
                <a:solidFill>
                  <a:schemeClr val="tx1"/>
                </a:solidFill>
              </a:rPr>
              <a:t> LC-s </a:t>
            </a:r>
            <a:r>
              <a:rPr lang="hu-HU" sz="1350" dirty="0" err="1">
                <a:solidFill>
                  <a:schemeClr val="tx1"/>
                </a:solidFill>
              </a:rPr>
              <a:t>that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servicing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shall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happen</a:t>
            </a:r>
            <a:r>
              <a:rPr lang="hu-HU" sz="1350" dirty="0">
                <a:solidFill>
                  <a:schemeClr val="tx1"/>
                </a:solidFill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 err="1">
                <a:solidFill>
                  <a:schemeClr val="tx1"/>
                </a:solidFill>
              </a:rPr>
              <a:t>This</a:t>
            </a:r>
            <a:r>
              <a:rPr lang="hu-HU" sz="1350" dirty="0">
                <a:solidFill>
                  <a:schemeClr val="tx1"/>
                </a:solidFill>
              </a:rPr>
              <a:t> Service (</a:t>
            </a:r>
            <a:r>
              <a:rPr lang="hu-HU" sz="1350" dirty="0" err="1">
                <a:solidFill>
                  <a:schemeClr val="tx1"/>
                </a:solidFill>
              </a:rPr>
              <a:t>process</a:t>
            </a:r>
            <a:r>
              <a:rPr lang="hu-HU" sz="1350" dirty="0">
                <a:solidFill>
                  <a:schemeClr val="tx1"/>
                </a:solidFill>
              </a:rPr>
              <a:t>) </a:t>
            </a:r>
            <a:r>
              <a:rPr lang="hu-HU" sz="1350" dirty="0" err="1">
                <a:solidFill>
                  <a:schemeClr val="tx1"/>
                </a:solidFill>
              </a:rPr>
              <a:t>starts</a:t>
            </a:r>
            <a:r>
              <a:rPr lang="hu-HU" sz="1350" dirty="0">
                <a:solidFill>
                  <a:schemeClr val="tx1"/>
                </a:solidFill>
              </a:rPr>
              <a:t> preparing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session and </a:t>
            </a:r>
            <a:r>
              <a:rPr lang="hu-HU" sz="1350" dirty="0" err="1">
                <a:solidFill>
                  <a:schemeClr val="tx1"/>
                </a:solidFill>
              </a:rPr>
              <a:t>negotiating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terms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between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two</a:t>
            </a:r>
            <a:r>
              <a:rPr lang="hu-HU" sz="1350" dirty="0">
                <a:solidFill>
                  <a:schemeClr val="tx1"/>
                </a:solidFill>
              </a:rPr>
              <a:t> LC-s.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Setting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up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the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data</a:t>
            </a:r>
            <a:r>
              <a:rPr lang="hu-HU" sz="1350" dirty="0">
                <a:solidFill>
                  <a:schemeClr val="tx1"/>
                </a:solidFill>
              </a:rPr>
              <a:t> </a:t>
            </a:r>
            <a:r>
              <a:rPr lang="hu-HU" sz="1350" dirty="0" err="1">
                <a:solidFill>
                  <a:schemeClr val="tx1"/>
                </a:solidFill>
              </a:rPr>
              <a:t>path</a:t>
            </a:r>
            <a:endParaRPr lang="hu-HU" sz="1350" dirty="0">
              <a:solidFill>
                <a:schemeClr val="tx1"/>
              </a:solidFill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4831837" y="906843"/>
            <a:ext cx="2920" cy="4412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7191917D-D405-46A1-ACEE-3B529C8B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" y="2166504"/>
            <a:ext cx="4468368" cy="25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orchestration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(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)</a:t>
            </a:r>
            <a:endParaRPr lang="en-US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27009" y="1847205"/>
            <a:ext cx="5591556" cy="3563112"/>
          </a:xfrm>
        </p:spPr>
      </p:pic>
      <p:sp>
        <p:nvSpPr>
          <p:cNvPr id="5" name="Dia számának hely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6939B3E-C388-DC4F-B31A-4B360DF27421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93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Inter-Cloud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quarter" idx="10"/>
          </p:nvPr>
        </p:nvSpPr>
        <p:spPr>
          <a:xfrm>
            <a:off x="799890" y="1185152"/>
            <a:ext cx="7444935" cy="4529848"/>
          </a:xfrm>
        </p:spPr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realize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Global Service </a:t>
            </a:r>
            <a:r>
              <a:rPr lang="hu-HU" dirty="0" err="1"/>
              <a:t>Discovery</a:t>
            </a:r>
            <a:r>
              <a:rPr lang="hu-HU" dirty="0"/>
              <a:t> </a:t>
            </a:r>
            <a:r>
              <a:rPr lang="hu-HU" dirty="0" err="1"/>
              <a:t>functionality</a:t>
            </a:r>
            <a:r>
              <a:rPr lang="hu-HU" dirty="0"/>
              <a:t>?</a:t>
            </a:r>
          </a:p>
          <a:p>
            <a:r>
              <a:rPr lang="hu-HU" dirty="0" err="1"/>
              <a:t>Which</a:t>
            </a:r>
            <a:r>
              <a:rPr lang="hu-HU" dirty="0"/>
              <a:t> (</a:t>
            </a:r>
            <a:r>
              <a:rPr lang="hu-HU" dirty="0" err="1"/>
              <a:t>other</a:t>
            </a:r>
            <a:r>
              <a:rPr lang="hu-HU" dirty="0"/>
              <a:t>) Local </a:t>
            </a:r>
            <a:r>
              <a:rPr lang="hu-HU" dirty="0" err="1"/>
              <a:t>Clouds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ask</a:t>
            </a:r>
            <a:r>
              <a:rPr lang="hu-HU" dirty="0"/>
              <a:t> </a:t>
            </a:r>
            <a:r>
              <a:rPr lang="hu-HU" dirty="0" err="1"/>
              <a:t>when</a:t>
            </a:r>
            <a:r>
              <a:rPr lang="hu-HU" dirty="0"/>
              <a:t> GSD?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</a:t>
            </a:r>
            <a:r>
              <a:rPr lang="hu-HU" dirty="0" err="1"/>
              <a:t>them</a:t>
            </a:r>
            <a:r>
              <a:rPr lang="hu-HU" dirty="0"/>
              <a:t> („</a:t>
            </a:r>
            <a:r>
              <a:rPr lang="hu-HU" dirty="0" err="1"/>
              <a:t>discover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neighborhood</a:t>
            </a:r>
            <a:r>
              <a:rPr lang="hu-HU" dirty="0"/>
              <a:t>”)?</a:t>
            </a:r>
          </a:p>
          <a:p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three</a:t>
            </a:r>
            <a:r>
              <a:rPr lang="hu-HU" dirty="0"/>
              <a:t> </a:t>
            </a:r>
            <a:r>
              <a:rPr lang="hu-HU" dirty="0" err="1"/>
              <a:t>architectures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Arrowhead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endParaRPr lang="hu-HU" dirty="0"/>
          </a:p>
          <a:p>
            <a:pPr lvl="2"/>
            <a:r>
              <a:rPr lang="hu-HU" dirty="0"/>
              <a:t>(</a:t>
            </a:r>
            <a:r>
              <a:rPr lang="hu-HU" dirty="0" err="1"/>
              <a:t>Production</a:t>
            </a:r>
            <a:r>
              <a:rPr lang="hu-HU" dirty="0"/>
              <a:t> </a:t>
            </a:r>
            <a:r>
              <a:rPr lang="hu-HU" dirty="0" err="1"/>
              <a:t>plants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Peer-to-peer</a:t>
            </a:r>
            <a:r>
              <a:rPr lang="hu-HU" dirty="0"/>
              <a:t> ad hoc </a:t>
            </a:r>
            <a:r>
              <a:rPr lang="hu-HU" dirty="0" err="1"/>
              <a:t>detection</a:t>
            </a:r>
            <a:r>
              <a:rPr lang="hu-HU" dirty="0"/>
              <a:t> of </a:t>
            </a:r>
            <a:r>
              <a:rPr lang="hu-HU" dirty="0" err="1"/>
              <a:t>other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r>
              <a:rPr lang="hu-HU" dirty="0"/>
              <a:t> 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moving</a:t>
            </a:r>
            <a:r>
              <a:rPr lang="hu-HU" dirty="0"/>
              <a:t> </a:t>
            </a:r>
            <a:r>
              <a:rPr lang="hu-HU" dirty="0" err="1"/>
              <a:t>cars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road</a:t>
            </a:r>
            <a:r>
              <a:rPr lang="hu-HU" dirty="0"/>
              <a:t>, </a:t>
            </a:r>
            <a:r>
              <a:rPr lang="hu-HU" dirty="0" err="1"/>
              <a:t>looking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local </a:t>
            </a:r>
            <a:r>
              <a:rPr lang="hu-HU" dirty="0" err="1"/>
              <a:t>infrastructure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cloud-of-clouds</a:t>
            </a:r>
            <a:r>
              <a:rPr lang="hu-HU" dirty="0"/>
              <a:t> </a:t>
            </a: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handling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interactions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Local </a:t>
            </a:r>
            <a:r>
              <a:rPr lang="hu-HU" dirty="0" err="1"/>
              <a:t>Clouds</a:t>
            </a:r>
            <a:endParaRPr lang="hu-HU" dirty="0"/>
          </a:p>
          <a:p>
            <a:pPr lvl="2"/>
            <a:r>
              <a:rPr lang="hu-HU" dirty="0"/>
              <a:t> (</a:t>
            </a:r>
            <a:r>
              <a:rPr lang="hu-HU" dirty="0" err="1"/>
              <a:t>integration</a:t>
            </a:r>
            <a:r>
              <a:rPr lang="hu-HU" dirty="0"/>
              <a:t> </a:t>
            </a:r>
            <a:r>
              <a:rPr lang="hu-HU" dirty="0" err="1"/>
              <a:t>along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supply</a:t>
            </a:r>
            <a:r>
              <a:rPr lang="hu-HU" dirty="0"/>
              <a:t> </a:t>
            </a:r>
            <a:r>
              <a:rPr lang="hu-HU" dirty="0" err="1"/>
              <a:t>chain</a:t>
            </a:r>
            <a:r>
              <a:rPr lang="hu-HU" dirty="0"/>
              <a:t>)</a:t>
            </a:r>
          </a:p>
          <a:p>
            <a:pPr lvl="2"/>
            <a:r>
              <a:rPr lang="hu-HU" dirty="0"/>
              <a:t>(</a:t>
            </a:r>
            <a:r>
              <a:rPr lang="hu-HU" dirty="0" err="1"/>
              <a:t>supply</a:t>
            </a:r>
            <a:r>
              <a:rPr lang="hu-HU" dirty="0"/>
              <a:t> and </a:t>
            </a:r>
            <a:r>
              <a:rPr lang="hu-HU" dirty="0" err="1"/>
              <a:t>demand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411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99890" y="359079"/>
            <a:ext cx="7444935" cy="520492"/>
          </a:xfrm>
        </p:spPr>
        <p:txBody>
          <a:bodyPr/>
          <a:lstStyle/>
          <a:p>
            <a:r>
              <a:rPr lang="hu-HU" dirty="0" err="1"/>
              <a:t>Closed</a:t>
            </a:r>
            <a:r>
              <a:rPr lang="hu-HU" dirty="0"/>
              <a:t> </a:t>
            </a:r>
            <a:r>
              <a:rPr lang="hu-HU" dirty="0" err="1"/>
              <a:t>Neighborhoods</a:t>
            </a:r>
            <a:r>
              <a:rPr lang="hu-HU" dirty="0"/>
              <a:t> (G3.2 M3)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7C04B58-9C10-4837-B1E5-2FD328F5AF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04861" y="952501"/>
            <a:ext cx="6401694" cy="4319302"/>
          </a:xfrm>
        </p:spPr>
      </p:pic>
    </p:spTree>
    <p:extLst>
      <p:ext uri="{BB962C8B-B14F-4D97-AF65-F5344CB8AC3E}">
        <p14:creationId xmlns:p14="http://schemas.microsoft.com/office/powerpoint/2010/main" val="2206531429"/>
      </p:ext>
    </p:extLst>
  </p:cSld>
  <p:clrMapOvr>
    <a:masterClrMapping/>
  </p:clrMapOvr>
</p:sld>
</file>

<file path=ppt/theme/theme1.xml><?xml version="1.0" encoding="utf-8"?>
<a:theme xmlns:a="http://schemas.openxmlformats.org/drawingml/2006/main" name="Arrowhead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Enhancement_of_AH_v0</Template>
  <TotalTime>3230</TotalTime>
  <Words>1047</Words>
  <Application>Microsoft Office PowerPoint</Application>
  <PresentationFormat>Diavetítés a képernyőre (16:10 oldalarány)</PresentationFormat>
  <Paragraphs>165</Paragraphs>
  <Slides>19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Arrowhead template</vt:lpstr>
      <vt:lpstr>Inter-Cloud Collaboration in Arrowhead  -- Gatekeepers, Gateways, Brokers --</vt:lpstr>
      <vt:lpstr>Agenda</vt:lpstr>
      <vt:lpstr>Primary scenario</vt:lpstr>
      <vt:lpstr>Inter-Cloud servicing</vt:lpstr>
      <vt:lpstr>Two Supporting Core Systems</vt:lpstr>
      <vt:lpstr> The Gatekeeper Services</vt:lpstr>
      <vt:lpstr>Inter-Cloud orchestration process (from the inside)</vt:lpstr>
      <vt:lpstr>Arrowhead Inter-Cloud architectures</vt:lpstr>
      <vt:lpstr>Closed Neighborhoods (G3.2 M3)</vt:lpstr>
      <vt:lpstr>Network visibility issues</vt:lpstr>
      <vt:lpstr>Gateway: Data path realizations between Clouds</vt:lpstr>
      <vt:lpstr>Arrowhead Brokers / Relays</vt:lpstr>
      <vt:lpstr>Arrowhead Brokers / Relays</vt:lpstr>
      <vt:lpstr>Gateway Services in short</vt:lpstr>
      <vt:lpstr>Overview on the inter-Cloud orchestration process</vt:lpstr>
      <vt:lpstr>Security mechanisms -- summary</vt:lpstr>
      <vt:lpstr>?</vt:lpstr>
      <vt:lpstr>Full implementation details</vt:lpstr>
      <vt:lpstr>Will be elaborated separately.</vt:lpstr>
    </vt:vector>
  </TitlesOfParts>
  <Company>Favör Reklambyrå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Enhancements of the Arrowhead Framework to Refine Inter-cloud Service Interactions</dc:title>
  <dc:creator>Hegedűs Csaba</dc:creator>
  <cp:lastModifiedBy>Hegedűs Csaba</cp:lastModifiedBy>
  <cp:revision>178</cp:revision>
  <dcterms:created xsi:type="dcterms:W3CDTF">2016-09-12T08:04:41Z</dcterms:created>
  <dcterms:modified xsi:type="dcterms:W3CDTF">2017-11-06T19:07:13Z</dcterms:modified>
</cp:coreProperties>
</file>